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3"/>
  </p:notesMasterIdLst>
  <p:handoutMasterIdLst>
    <p:handoutMasterId r:id="rId34"/>
  </p:handoutMasterIdLst>
  <p:sldIdLst>
    <p:sldId id="547" r:id="rId2"/>
    <p:sldId id="550" r:id="rId3"/>
    <p:sldId id="558" r:id="rId4"/>
    <p:sldId id="665" r:id="rId5"/>
    <p:sldId id="584" r:id="rId6"/>
    <p:sldId id="664" r:id="rId7"/>
    <p:sldId id="604" r:id="rId8"/>
    <p:sldId id="597" r:id="rId9"/>
    <p:sldId id="641" r:id="rId10"/>
    <p:sldId id="642" r:id="rId11"/>
    <p:sldId id="650" r:id="rId12"/>
    <p:sldId id="643" r:id="rId13"/>
    <p:sldId id="668" r:id="rId14"/>
    <p:sldId id="644" r:id="rId15"/>
    <p:sldId id="645" r:id="rId16"/>
    <p:sldId id="669" r:id="rId17"/>
    <p:sldId id="670" r:id="rId18"/>
    <p:sldId id="666" r:id="rId19"/>
    <p:sldId id="607" r:id="rId20"/>
    <p:sldId id="671" r:id="rId21"/>
    <p:sldId id="672" r:id="rId22"/>
    <p:sldId id="673" r:id="rId23"/>
    <p:sldId id="674" r:id="rId24"/>
    <p:sldId id="675" r:id="rId25"/>
    <p:sldId id="676" r:id="rId26"/>
    <p:sldId id="652" r:id="rId27"/>
    <p:sldId id="677" r:id="rId28"/>
    <p:sldId id="562" r:id="rId29"/>
    <p:sldId id="554" r:id="rId30"/>
    <p:sldId id="552" r:id="rId31"/>
    <p:sldId id="553" r:id="rId3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93" autoAdjust="0"/>
    <p:restoredTop sz="94660"/>
  </p:normalViewPr>
  <p:slideViewPr>
    <p:cSldViewPr>
      <p:cViewPr varScale="1">
        <p:scale>
          <a:sx n="75" d="100"/>
          <a:sy n="75" d="100"/>
        </p:scale>
        <p:origin x="-90" y="-4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72"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2020-08-07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 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Arrays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1.wav"/><Relationship Id="rId7" Type="http://schemas.openxmlformats.org/officeDocument/2006/relationships/image" Target="../media/image11.wmf"/><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21.wav"/></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2.wav"/><Relationship Id="rId7" Type="http://schemas.openxmlformats.org/officeDocument/2006/relationships/image" Target="../media/image12.wmf"/><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Arrays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3697"/>
    </mc:Choice>
    <mc:Fallback>
      <p:transition spd="slow" advTm="1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declarations</a:t>
            </a:r>
            <a:endParaRPr lang="en-CA" dirty="0"/>
          </a:p>
        </p:txBody>
      </p:sp>
      <p:sp>
        <p:nvSpPr>
          <p:cNvPr id="3" name="Content Placeholder 2"/>
          <p:cNvSpPr>
            <a:spLocks noGrp="1"/>
          </p:cNvSpPr>
          <p:nvPr>
            <p:ph idx="1"/>
          </p:nvPr>
        </p:nvSpPr>
        <p:spPr/>
        <p:txBody>
          <a:bodyPr/>
          <a:lstStyle/>
          <a:p>
            <a:r>
              <a:rPr lang="en-CA" dirty="0" smtClean="0"/>
              <a:t>An array of capacity </a:t>
            </a:r>
            <a:r>
              <a:rPr lang="en-CA" i="1" dirty="0" smtClean="0">
                <a:latin typeface="Times New Roman" panose="02020603050405020304" pitchFamily="18" charset="0"/>
                <a:cs typeface="Times New Roman" panose="02020603050405020304" pitchFamily="18" charset="0"/>
              </a:rPr>
              <a:t>n</a:t>
            </a:r>
            <a:r>
              <a:rPr lang="en-CA" dirty="0" smtClean="0"/>
              <a:t> is identified by the declaration</a:t>
            </a:r>
          </a:p>
          <a:p>
            <a:pPr marL="0" indent="0">
              <a:buNone/>
            </a:pPr>
            <a:r>
              <a:rPr lang="en-CA" dirty="0">
                <a:latin typeface="Consolas" panose="020B0609020204030204" pitchFamily="49" charset="0"/>
                <a:cs typeface="Consolas" panose="020B0609020204030204" pitchFamily="49" charset="0"/>
              </a:rPr>
              <a:t>	</a:t>
            </a:r>
            <a:r>
              <a:rPr lang="en-CA" i="1" dirty="0" smtClean="0">
                <a:latin typeface="Consolas" panose="020B0609020204030204" pitchFamily="49" charset="0"/>
                <a:cs typeface="Consolas" panose="020B0609020204030204" pitchFamily="49" charset="0"/>
              </a:rPr>
              <a:t>typename</a:t>
            </a:r>
            <a:r>
              <a:rPr lang="en-CA" dirty="0" smtClean="0">
                <a:latin typeface="Consolas" panose="020B0609020204030204" pitchFamily="49" charset="0"/>
                <a:cs typeface="Consolas" panose="020B0609020204030204" pitchFamily="49" charset="0"/>
              </a:rPr>
              <a:t> </a:t>
            </a:r>
            <a:r>
              <a:rPr lang="en-CA" i="1" dirty="0" err="1" smtClean="0">
                <a:latin typeface="Consolas" panose="020B0609020204030204" pitchFamily="49" charset="0"/>
                <a:cs typeface="Consolas" panose="020B0609020204030204" pitchFamily="49" charset="0"/>
              </a:rPr>
              <a:t>array_identifier</a:t>
            </a:r>
            <a:r>
              <a:rPr lang="en-CA" dirty="0" smtClean="0">
                <a:latin typeface="Consolas" panose="020B0609020204030204" pitchFamily="49" charset="0"/>
                <a:cs typeface="Consolas" panose="020B0609020204030204" pitchFamily="49" charset="0"/>
              </a:rPr>
              <a:t>[n</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endParaRPr lang="en-CA" dirty="0" smtClean="0"/>
          </a:p>
          <a:p>
            <a:pPr lvl="1"/>
            <a:r>
              <a:rPr lang="en-CA" dirty="0" smtClean="0"/>
              <a:t>The capacity </a:t>
            </a:r>
            <a:r>
              <a:rPr lang="en-CA" i="1" dirty="0">
                <a:latin typeface="Times New Roman" panose="02020603050405020304" pitchFamily="18" charset="0"/>
                <a:cs typeface="Times New Roman" panose="02020603050405020304" pitchFamily="18" charset="0"/>
              </a:rPr>
              <a:t>n</a:t>
            </a:r>
            <a:r>
              <a:rPr lang="en-CA" dirty="0" smtClean="0"/>
              <a:t> must be a non-negative number</a:t>
            </a:r>
          </a:p>
          <a:p>
            <a:endParaRPr lang="en-CA" dirty="0" smtClean="0"/>
          </a:p>
          <a:p>
            <a:r>
              <a:rPr lang="en-CA" dirty="0" smtClean="0"/>
              <a:t>The </a:t>
            </a:r>
            <a:r>
              <a:rPr lang="en-CA" dirty="0" smtClean="0"/>
              <a:t>compiler allocates sufficiently many </a:t>
            </a:r>
            <a:r>
              <a:rPr lang="en-CA" i="1" dirty="0" smtClean="0"/>
              <a:t>contiguous</a:t>
            </a:r>
            <a:r>
              <a:rPr lang="en-CA" dirty="0" smtClean="0"/>
              <a:t> bytes to store </a:t>
            </a:r>
            <a:r>
              <a:rPr lang="en-CA" i="1" dirty="0" smtClean="0"/>
              <a:t>n</a:t>
            </a:r>
            <a:r>
              <a:rPr lang="en-CA" dirty="0" smtClean="0"/>
              <a:t> instances of the given datatype</a:t>
            </a:r>
          </a:p>
          <a:p>
            <a:pPr lvl="1"/>
            <a:r>
              <a:rPr lang="en-CA" dirty="0" smtClean="0"/>
              <a:t>Examples</a:t>
            </a:r>
            <a:r>
              <a:rPr lang="en-CA" dirty="0" smtClean="0"/>
              <a:t>:</a:t>
            </a:r>
          </a:p>
          <a:p>
            <a:pPr marL="0"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int temperatures[10</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an array of 10 integers</a:t>
            </a:r>
          </a:p>
          <a:p>
            <a:pPr marL="0"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double voltages[23</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an array of 23 floating-</a:t>
            </a:r>
          </a:p>
          <a:p>
            <a:pPr marL="0" indent="0">
              <a:buNone/>
            </a:pP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point numbers</a:t>
            </a:r>
            <a:endParaRPr lang="en-CA" dirty="0">
              <a:latin typeface="Consolas" panose="020B0609020204030204" pitchFamily="49" charset="0"/>
              <a:cs typeface="Consolas" panose="020B0609020204030204" pitchFamily="49" charset="0"/>
            </a:endParaRPr>
          </a:p>
          <a:p>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22899427"/>
      </p:ext>
    </p:extLst>
  </p:cSld>
  <p:clrMapOvr>
    <a:masterClrMapping/>
  </p:clrMapOvr>
  <mc:AlternateContent xmlns:mc="http://schemas.openxmlformats.org/markup-compatibility/2006">
    <mc:Choice xmlns:p14="http://schemas.microsoft.com/office/powerpoint/2010/main" Requires="p14">
      <p:transition spd="slow" p14:dur="2000" advTm="73457"/>
    </mc:Choice>
    <mc:Fallback>
      <p:transition spd="slow" advTm="7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entries</a:t>
            </a:r>
            <a:endParaRPr lang="en-CA" dirty="0"/>
          </a:p>
        </p:txBody>
      </p:sp>
      <p:sp>
        <p:nvSpPr>
          <p:cNvPr id="3" name="Content Placeholder 2"/>
          <p:cNvSpPr>
            <a:spLocks noGrp="1"/>
          </p:cNvSpPr>
          <p:nvPr>
            <p:ph idx="1"/>
          </p:nvPr>
        </p:nvSpPr>
        <p:spPr/>
        <p:txBody>
          <a:bodyPr/>
          <a:lstStyle/>
          <a:p>
            <a:r>
              <a:rPr lang="en-CA" dirty="0" smtClean="0"/>
              <a:t>The entries of an array store values of the given type and may be used like local variables</a:t>
            </a:r>
            <a:endParaRPr lang="en-CA" dirty="0" smtClean="0">
              <a:latin typeface="Times New Roman" panose="02020603050405020304" pitchFamily="18" charset="0"/>
              <a:cs typeface="Times New Roman" panose="02020603050405020304" pitchFamily="18" charset="0"/>
            </a:endParaRPr>
          </a:p>
          <a:p>
            <a:pPr lvl="1"/>
            <a:r>
              <a:rPr lang="en-CA" dirty="0" smtClean="0">
                <a:cs typeface="Times New Roman" panose="02020603050405020304" pitchFamily="18" charset="0"/>
              </a:rPr>
              <a:t>The entries of</a:t>
            </a:r>
            <a:endParaRPr lang="en-CA" dirty="0" smtClean="0">
              <a:cs typeface="Consolas" panose="020B0609020204030204" pitchFamily="49" charset="0"/>
            </a:endParaRPr>
          </a:p>
          <a:p>
            <a:pPr marL="0" indent="0">
              <a:buNone/>
            </a:pPr>
            <a:r>
              <a:rPr lang="en-CA" dirty="0" smtClean="0">
                <a:cs typeface="Consolas" panose="020B0609020204030204" pitchFamily="49" charset="0"/>
              </a:rPr>
              <a:t>	</a:t>
            </a:r>
            <a:r>
              <a:rPr lang="en-CA" dirty="0" smtClean="0">
                <a:latin typeface="Consolas" panose="020B0609020204030204" pitchFamily="49" charset="0"/>
                <a:cs typeface="Consolas" panose="020B0609020204030204" pitchFamily="49" charset="0"/>
              </a:rPr>
              <a:t>    int data[4</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an array of 4 integers</a:t>
            </a:r>
          </a:p>
          <a:p>
            <a:pPr marL="457200" lvl="1" indent="0">
              <a:buNone/>
            </a:pPr>
            <a:r>
              <a:rPr lang="en-CA" dirty="0" smtClean="0">
                <a:solidFill>
                  <a:prstClr val="black"/>
                </a:solidFill>
              </a:rPr>
              <a:t>     are access with</a:t>
            </a:r>
          </a:p>
          <a:p>
            <a:pPr marL="457200" lvl="1" indent="0">
              <a:buNone/>
            </a:pPr>
            <a:r>
              <a:rPr lang="en-CA" dirty="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cout</a:t>
            </a:r>
            <a:r>
              <a:rPr lang="en-CA" dirty="0" smtClean="0">
                <a:latin typeface="Consolas" panose="020B0609020204030204" pitchFamily="49" charset="0"/>
                <a:cs typeface="Consolas" panose="020B0609020204030204" pitchFamily="49" charset="0"/>
              </a:rPr>
              <a:t> &lt;&lt; data[0] &lt;&lt; data[1]</a:t>
            </a:r>
          </a:p>
          <a:p>
            <a:pPr marL="457200" lvl="1" indent="0">
              <a:buNone/>
            </a:pP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&lt;&lt; data[2</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&lt;&lt; </a:t>
            </a:r>
            <a:r>
              <a:rPr lang="en-CA" dirty="0" smtClean="0">
                <a:latin typeface="Consolas" panose="020B0609020204030204" pitchFamily="49" charset="0"/>
                <a:cs typeface="Consolas" panose="020B0609020204030204" pitchFamily="49" charset="0"/>
              </a:rPr>
              <a:t>data[3</a:t>
            </a:r>
            <a:r>
              <a:rPr lang="en-CA" dirty="0" smtClean="0">
                <a:latin typeface="Consolas" panose="020B0609020204030204" pitchFamily="49" charset="0"/>
                <a:cs typeface="Consolas" panose="020B0609020204030204" pitchFamily="49" charset="0"/>
              </a:rPr>
              <a:t>] &lt;&lt; </a:t>
            </a: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457200" lvl="1" indent="0">
              <a:buNone/>
            </a:pPr>
            <a:r>
              <a:rPr lang="en-CA" dirty="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a:t>
            </a:r>
            <a:r>
              <a:rPr lang="en-CA" dirty="0" smtClean="0">
                <a:latin typeface="Consolas" panose="020B0609020204030204" pitchFamily="49" charset="0"/>
                <a:cs typeface="Consolas" panose="020B0609020204030204" pitchFamily="49" charset="0"/>
              </a:rPr>
              <a:t>(data[0</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data[1</a:t>
            </a:r>
            <a:r>
              <a:rPr lang="en-CA" dirty="0" smtClean="0">
                <a:latin typeface="Consolas" panose="020B0609020204030204" pitchFamily="49" charset="0"/>
                <a:cs typeface="Consolas" panose="020B0609020204030204" pitchFamily="49" charset="0"/>
              </a:rPr>
              <a:t>]  </a:t>
            </a:r>
            <a:endParaRPr lang="en-CA" dirty="0">
              <a:latin typeface="Consolas" panose="020B0609020204030204" pitchFamily="49" charset="0"/>
              <a:cs typeface="Consolas" panose="020B0609020204030204" pitchFamily="49" charset="0"/>
            </a:endParaRPr>
          </a:p>
          <a:p>
            <a:pPr marL="457200" lvl="1"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r>
              <a:rPr lang="en-CA" dirty="0">
                <a:latin typeface="Consolas" panose="020B0609020204030204" pitchFamily="49" charset="0"/>
                <a:cs typeface="Consolas" panose="020B0609020204030204" pitchFamily="49" charset="0"/>
              </a:rPr>
              <a:t>data[2]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data[3</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457200" lvl="1" indent="0">
              <a:buNone/>
            </a:pPr>
            <a:endParaRPr lang="en-CA" dirty="0" smtClean="0">
              <a:solidFill>
                <a:prstClr val="black"/>
              </a:solidFill>
            </a:endParaRPr>
          </a:p>
          <a:p>
            <a:r>
              <a:rPr lang="en-CA" dirty="0" smtClean="0"/>
              <a:t>The indices of</a:t>
            </a:r>
          </a:p>
          <a:p>
            <a:pPr marL="0" indent="0">
              <a:buNone/>
            </a:pPr>
            <a:r>
              <a:rPr lang="en-CA" dirty="0" smtClean="0">
                <a:latin typeface="Consolas" panose="020B0609020204030204" pitchFamily="49" charset="0"/>
                <a:cs typeface="Consolas" panose="020B0609020204030204" pitchFamily="49" charset="0"/>
              </a:rPr>
              <a:t>	</a:t>
            </a:r>
            <a:r>
              <a:rPr lang="en-CA" i="1" dirty="0" smtClean="0">
                <a:latin typeface="Consolas" panose="020B0609020204030204" pitchFamily="49" charset="0"/>
                <a:cs typeface="Consolas" panose="020B0609020204030204" pitchFamily="49" charset="0"/>
              </a:rPr>
              <a:t>datatype</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array_name</a:t>
            </a:r>
            <a:r>
              <a:rPr lang="en-CA" dirty="0" smtClean="0">
                <a:latin typeface="Consolas" panose="020B0609020204030204" pitchFamily="49" charset="0"/>
                <a:cs typeface="Consolas" panose="020B0609020204030204" pitchFamily="49" charset="0"/>
              </a:rPr>
              <a:t>[n];</a:t>
            </a:r>
            <a:endParaRPr lang="en-CA" dirty="0">
              <a:latin typeface="Consolas" panose="020B0609020204030204" pitchFamily="49" charset="0"/>
              <a:cs typeface="Consolas" panose="020B0609020204030204" pitchFamily="49" charset="0"/>
            </a:endParaRPr>
          </a:p>
          <a:p>
            <a:pPr marL="0" indent="0">
              <a:buNone/>
            </a:pPr>
            <a:r>
              <a:rPr lang="en-CA" dirty="0" smtClean="0"/>
              <a:t>      always go from </a:t>
            </a:r>
            <a:r>
              <a:rPr lang="en-CA" dirty="0" smtClean="0">
                <a:latin typeface="Consolas" panose="020B0609020204030204" pitchFamily="49" charset="0"/>
                <a:cs typeface="Consolas" panose="020B0609020204030204" pitchFamily="49" charset="0"/>
              </a:rPr>
              <a:t>0</a:t>
            </a:r>
            <a:r>
              <a:rPr lang="en-CA" dirty="0" smtClean="0"/>
              <a:t> to </a:t>
            </a:r>
            <a:r>
              <a:rPr lang="en-CA" dirty="0" smtClean="0">
                <a:latin typeface="Consolas" panose="020B0609020204030204" pitchFamily="49" charset="0"/>
                <a:cs typeface="Consolas" panose="020B0609020204030204" pitchFamily="49" charset="0"/>
              </a:rPr>
              <a:t>n - 1</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85471944"/>
      </p:ext>
    </p:extLst>
  </p:cSld>
  <p:clrMapOvr>
    <a:masterClrMapping/>
  </p:clrMapOvr>
  <mc:AlternateContent xmlns:mc="http://schemas.openxmlformats.org/markup-compatibility/2006">
    <mc:Choice xmlns:p14="http://schemas.microsoft.com/office/powerpoint/2010/main" Requires="p14">
      <p:transition spd="slow" p14:dur="2000" advTm="80375"/>
    </mc:Choice>
    <mc:Fallback>
      <p:transition spd="slow" advTm="8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initialization</a:t>
            </a:r>
            <a:endParaRPr lang="en-CA" dirty="0"/>
          </a:p>
        </p:txBody>
      </p:sp>
      <p:sp>
        <p:nvSpPr>
          <p:cNvPr id="3" name="Content Placeholder 2"/>
          <p:cNvSpPr>
            <a:spLocks noGrp="1"/>
          </p:cNvSpPr>
          <p:nvPr>
            <p:ph idx="1"/>
          </p:nvPr>
        </p:nvSpPr>
        <p:spPr/>
        <p:txBody>
          <a:bodyPr/>
          <a:lstStyle/>
          <a:p>
            <a:r>
              <a:rPr lang="en-CA" dirty="0" smtClean="0"/>
              <a:t>Consider this uninitialized array:</a:t>
            </a:r>
          </a:p>
          <a:p>
            <a:pPr marL="857250" lvl="2" indent="0">
              <a:buNone/>
            </a:pPr>
            <a:r>
              <a:rPr lang="en-US" sz="1600" dirty="0" smtClean="0">
                <a:latin typeface="Consolas" panose="020B0609020204030204" pitchFamily="49" charset="0"/>
                <a:cs typeface="Consolas" panose="020B0609020204030204" pitchFamily="49" charset="0"/>
              </a:rPr>
              <a:t>#include &lt;</a:t>
            </a:r>
            <a:r>
              <a:rPr lang="en-US" sz="1600" dirty="0" err="1" smtClean="0">
                <a:latin typeface="Consolas" panose="020B0609020204030204" pitchFamily="49" charset="0"/>
                <a:cs typeface="Consolas" panose="020B0609020204030204" pitchFamily="49" charset="0"/>
              </a:rPr>
              <a:t>iostream</a:t>
            </a:r>
            <a:r>
              <a:rPr lang="en-US" sz="1600" dirty="0" smtClean="0">
                <a:latin typeface="Consolas" panose="020B0609020204030204" pitchFamily="49" charset="0"/>
                <a:cs typeface="Consolas" panose="020B0609020204030204" pitchFamily="49" charset="0"/>
              </a:rPr>
              <a:t>&gt;</a:t>
            </a:r>
          </a:p>
          <a:p>
            <a:pPr marL="857250" lvl="2" indent="0">
              <a:buNone/>
            </a:pPr>
            <a:endParaRPr lang="en-US" sz="1600" dirty="0" smtClean="0">
              <a:latin typeface="Consolas" panose="020B0609020204030204" pitchFamily="49" charset="0"/>
              <a:cs typeface="Consolas" panose="020B0609020204030204" pitchFamily="49" charset="0"/>
            </a:endParaRPr>
          </a:p>
          <a:p>
            <a:pPr marL="857250" lvl="2" indent="0">
              <a:buNone/>
            </a:pPr>
            <a:r>
              <a:rPr lang="en-US" sz="1600" dirty="0" smtClean="0">
                <a:latin typeface="Consolas" panose="020B0609020204030204" pitchFamily="49" charset="0"/>
                <a:cs typeface="Consolas" panose="020B0609020204030204" pitchFamily="49" charset="0"/>
              </a:rPr>
              <a:t>// Function declarations</a:t>
            </a:r>
            <a:endParaRPr lang="en-US" sz="1600" dirty="0">
              <a:latin typeface="Consolas" panose="020B0609020204030204" pitchFamily="49" charset="0"/>
              <a:cs typeface="Consolas" panose="020B0609020204030204" pitchFamily="49" charset="0"/>
            </a:endParaRPr>
          </a:p>
          <a:p>
            <a:pPr marL="857250" lvl="2"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a:t>
            </a:r>
            <a:endParaRPr lang="en-CA" sz="1600" dirty="0" smtClean="0">
              <a:latin typeface="Consolas" panose="020B0609020204030204" pitchFamily="49" charset="0"/>
              <a:cs typeface="Consolas" panose="020B0609020204030204" pitchFamily="49" charset="0"/>
            </a:endParaRPr>
          </a:p>
          <a:p>
            <a:pPr marL="857250" lvl="2" indent="0">
              <a:buNone/>
            </a:pPr>
            <a:endParaRPr lang="en-US" sz="1600" dirty="0" smtClean="0">
              <a:latin typeface="Consolas" panose="020B0609020204030204" pitchFamily="49" charset="0"/>
              <a:cs typeface="Consolas" panose="020B0609020204030204" pitchFamily="49" charset="0"/>
            </a:endParaRPr>
          </a:p>
          <a:p>
            <a:pPr marL="857250" lvl="2" indent="0">
              <a:buNone/>
            </a:pPr>
            <a:r>
              <a:rPr lang="en-US" sz="1600" dirty="0" smtClean="0">
                <a:latin typeface="Consolas" panose="020B0609020204030204" pitchFamily="49" charset="0"/>
                <a:cs typeface="Consolas" panose="020B0609020204030204" pitchFamily="49" charset="0"/>
              </a:rPr>
              <a:t>// Function definitions</a:t>
            </a:r>
            <a:endParaRPr lang="en-CA" sz="1600" dirty="0">
              <a:latin typeface="Consolas" panose="020B0609020204030204" pitchFamily="49" charset="0"/>
              <a:cs typeface="Consolas" panose="020B0609020204030204" pitchFamily="49" charset="0"/>
            </a:endParaRPr>
          </a:p>
          <a:p>
            <a:pPr marL="857250" lvl="2" indent="0">
              <a:buNone/>
            </a:pP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main() {</a:t>
            </a:r>
          </a:p>
          <a:p>
            <a:pPr marL="857250" lvl="2" indent="0">
              <a:buNone/>
            </a:pPr>
            <a:r>
              <a:rPr lang="en-CA" sz="1600" b="1" dirty="0" smtClean="0">
                <a:solidFill>
                  <a:srgbClr val="C00000"/>
                </a:solidFill>
                <a:latin typeface="Consolas" panose="020B0609020204030204" pitchFamily="49" charset="0"/>
                <a:cs typeface="Consolas" panose="020B0609020204030204" pitchFamily="49" charset="0"/>
              </a:rPr>
              <a:t>    double data[4];</a:t>
            </a:r>
            <a:endParaRPr lang="en-CA" sz="1600" b="1" dirty="0">
              <a:solidFill>
                <a:srgbClr val="C00000"/>
              </a:solidFill>
              <a:latin typeface="Consolas" panose="020B0609020204030204" pitchFamily="49" charset="0"/>
              <a:cs typeface="Consolas" panose="020B0609020204030204" pitchFamily="49" charset="0"/>
            </a:endParaRPr>
          </a:p>
          <a:p>
            <a:pPr marL="857250" lvl="2" indent="0">
              <a:buNone/>
            </a:pPr>
            <a:endParaRPr lang="en-CA" sz="1600" dirty="0">
              <a:latin typeface="Consolas" panose="020B0609020204030204" pitchFamily="49" charset="0"/>
              <a:cs typeface="Consolas" panose="020B0609020204030204" pitchFamily="49" charset="0"/>
            </a:endParaRPr>
          </a:p>
          <a:p>
            <a:pPr marL="85725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std::cout &lt;&lt; </a:t>
            </a:r>
            <a:r>
              <a:rPr lang="en-CA" sz="1600" dirty="0" smtClean="0">
                <a:latin typeface="Consolas" panose="020B0609020204030204" pitchFamily="49" charset="0"/>
                <a:cs typeface="Consolas" panose="020B0609020204030204" pitchFamily="49" charset="0"/>
              </a:rPr>
              <a:t>data[0] </a:t>
            </a:r>
            <a:r>
              <a:rPr lang="en-CA" sz="1600" dirty="0">
                <a:latin typeface="Consolas" panose="020B0609020204030204" pitchFamily="49" charset="0"/>
                <a:cs typeface="Consolas" panose="020B0609020204030204" pitchFamily="49" charset="0"/>
              </a:rPr>
              <a:t>&lt;&lt; std::endl</a:t>
            </a:r>
            <a:r>
              <a:rPr lang="en-CA" sz="1600" dirty="0" smtClean="0">
                <a:latin typeface="Consolas" panose="020B0609020204030204" pitchFamily="49" charset="0"/>
                <a:cs typeface="Consolas" panose="020B0609020204030204" pitchFamily="49" charset="0"/>
              </a:rPr>
              <a:t>;</a:t>
            </a:r>
          </a:p>
          <a:p>
            <a:pPr marL="857250" lvl="2" indent="0">
              <a:buNone/>
            </a:pPr>
            <a:r>
              <a:rPr lang="en-CA" sz="1600" dirty="0">
                <a:latin typeface="Consolas" panose="020B0609020204030204" pitchFamily="49" charset="0"/>
                <a:cs typeface="Consolas" panose="020B0609020204030204" pitchFamily="49" charset="0"/>
              </a:rPr>
              <a:t>    std::cout &lt;&lt; </a:t>
            </a:r>
            <a:r>
              <a:rPr lang="en-CA" sz="1600" dirty="0" smtClean="0">
                <a:latin typeface="Consolas" panose="020B0609020204030204" pitchFamily="49" charset="0"/>
                <a:cs typeface="Consolas" panose="020B0609020204030204" pitchFamily="49" charset="0"/>
              </a:rPr>
              <a:t>data[1] </a:t>
            </a:r>
            <a:r>
              <a:rPr lang="en-CA" sz="1600" dirty="0">
                <a:latin typeface="Consolas" panose="020B0609020204030204" pitchFamily="49" charset="0"/>
                <a:cs typeface="Consolas" panose="020B0609020204030204" pitchFamily="49" charset="0"/>
              </a:rPr>
              <a:t>&lt;&lt; std::endl;</a:t>
            </a:r>
          </a:p>
          <a:p>
            <a:pPr marL="857250" lvl="2" indent="0">
              <a:buNone/>
            </a:pPr>
            <a:r>
              <a:rPr lang="en-CA" sz="1600" dirty="0">
                <a:latin typeface="Consolas" panose="020B0609020204030204" pitchFamily="49" charset="0"/>
                <a:cs typeface="Consolas" panose="020B0609020204030204" pitchFamily="49" charset="0"/>
              </a:rPr>
              <a:t>    std::cout &lt;&lt; </a:t>
            </a:r>
            <a:r>
              <a:rPr lang="en-CA" sz="1600" dirty="0" smtClean="0">
                <a:latin typeface="Consolas" panose="020B0609020204030204" pitchFamily="49" charset="0"/>
                <a:cs typeface="Consolas" panose="020B0609020204030204" pitchFamily="49" charset="0"/>
              </a:rPr>
              <a:t>data[2] </a:t>
            </a:r>
            <a:r>
              <a:rPr lang="en-CA" sz="1600" dirty="0">
                <a:latin typeface="Consolas" panose="020B0609020204030204" pitchFamily="49" charset="0"/>
                <a:cs typeface="Consolas" panose="020B0609020204030204" pitchFamily="49" charset="0"/>
              </a:rPr>
              <a:t>&lt;&lt; std::endl;</a:t>
            </a:r>
          </a:p>
          <a:p>
            <a:pPr marL="857250" lvl="2" indent="0">
              <a:buNone/>
            </a:pPr>
            <a:r>
              <a:rPr lang="en-CA" sz="1600" dirty="0">
                <a:latin typeface="Consolas" panose="020B0609020204030204" pitchFamily="49" charset="0"/>
                <a:cs typeface="Consolas" panose="020B0609020204030204" pitchFamily="49" charset="0"/>
              </a:rPr>
              <a:t>    std::cout &lt;&lt; </a:t>
            </a:r>
            <a:r>
              <a:rPr lang="en-CA" sz="1600" dirty="0" smtClean="0">
                <a:latin typeface="Consolas" panose="020B0609020204030204" pitchFamily="49" charset="0"/>
                <a:cs typeface="Consolas" panose="020B0609020204030204" pitchFamily="49" charset="0"/>
              </a:rPr>
              <a:t>data[3] </a:t>
            </a:r>
            <a:r>
              <a:rPr lang="en-CA" sz="1600" dirty="0">
                <a:latin typeface="Consolas" panose="020B0609020204030204" pitchFamily="49" charset="0"/>
                <a:cs typeface="Consolas" panose="020B0609020204030204" pitchFamily="49" charset="0"/>
              </a:rPr>
              <a:t>&lt;&lt; std::endl;</a:t>
            </a:r>
          </a:p>
          <a:p>
            <a:pPr marL="857250" lvl="2" indent="0">
              <a:buNone/>
            </a:pPr>
            <a:endParaRPr lang="en-CA" sz="1600" dirty="0" smtClean="0">
              <a:latin typeface="Consolas" panose="020B0609020204030204" pitchFamily="49" charset="0"/>
              <a:cs typeface="Consolas" panose="020B0609020204030204" pitchFamily="49" charset="0"/>
            </a:endParaRPr>
          </a:p>
          <a:p>
            <a:pPr marL="85725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return 0;</a:t>
            </a:r>
          </a:p>
          <a:p>
            <a:pPr marL="857250" lvl="2" indent="0">
              <a:buNone/>
            </a:pPr>
            <a:r>
              <a:rPr lang="en-CA" sz="1600" dirty="0">
                <a:latin typeface="Consolas" panose="020B0609020204030204" pitchFamily="49" charset="0"/>
                <a:cs typeface="Consolas" panose="020B0609020204030204" pitchFamily="49" charset="0"/>
              </a:rPr>
              <a:t>}</a:t>
            </a:r>
          </a:p>
        </p:txBody>
      </p:sp>
      <p:sp>
        <p:nvSpPr>
          <p:cNvPr id="4" name="TextBox 3"/>
          <p:cNvSpPr txBox="1"/>
          <p:nvPr/>
        </p:nvSpPr>
        <p:spPr>
          <a:xfrm>
            <a:off x="4716016" y="2503116"/>
            <a:ext cx="2659702" cy="163121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output is</a:t>
            </a:r>
          </a:p>
          <a:p>
            <a:r>
              <a:rPr lang="en-CA" sz="2000" dirty="0" smtClean="0">
                <a:solidFill>
                  <a:srgbClr val="0070C0"/>
                </a:solidFill>
                <a:latin typeface="Consolas" panose="020B0609020204030204" pitchFamily="49" charset="0"/>
                <a:cs typeface="Consolas" panose="020B0609020204030204" pitchFamily="49" charset="0"/>
              </a:rPr>
              <a:t>	0</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0</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2.0733e-317</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2.0731e-317</a:t>
            </a:r>
            <a:endParaRPr lang="en-CA" sz="2000" dirty="0">
              <a:solidFill>
                <a:srgbClr val="0070C0"/>
              </a:solidFill>
              <a:latin typeface="Consolas" panose="020B0609020204030204" pitchFamily="49" charset="0"/>
              <a:cs typeface="Consolas" panose="020B0609020204030204" pitchFamily="49" charset="0"/>
            </a:endParaRPr>
          </a:p>
        </p:txBody>
      </p:sp>
      <p:cxnSp>
        <p:nvCxnSpPr>
          <p:cNvPr id="6" name="Straight Arrow Connector 5"/>
          <p:cNvCxnSpPr/>
          <p:nvPr/>
        </p:nvCxnSpPr>
        <p:spPr>
          <a:xfrm flipH="1">
            <a:off x="6041656" y="2412423"/>
            <a:ext cx="792088" cy="72008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29910" y="2060848"/>
            <a:ext cx="3366984" cy="369332"/>
          </a:xfrm>
          <a:prstGeom prst="rect">
            <a:avLst/>
          </a:prstGeom>
          <a:noFill/>
        </p:spPr>
        <p:txBody>
          <a:bodyPr wrap="square" rtlCol="0">
            <a:spAutoFit/>
          </a:bodyPr>
          <a:lstStyle/>
          <a:p>
            <a:r>
              <a:rPr lang="en-CA" dirty="0" smtClean="0">
                <a:solidFill>
                  <a:srgbClr val="FF0000"/>
                </a:solidFill>
                <a:latin typeface="Georgia" panose="02040502050405020303" pitchFamily="18" charset="0"/>
              </a:rPr>
              <a:t>These two, by chance, are zero</a:t>
            </a:r>
            <a:endParaRPr lang="en-CA" dirty="0">
              <a:solidFill>
                <a:srgbClr val="FF0000"/>
              </a:solidFill>
              <a:latin typeface="Georgia" panose="02040502050405020303" pitchFamily="18" charset="0"/>
            </a:endParaRPr>
          </a:p>
        </p:txBody>
      </p:sp>
      <p:cxnSp>
        <p:nvCxnSpPr>
          <p:cNvPr id="10" name="Straight Arrow Connector 9"/>
          <p:cNvCxnSpPr/>
          <p:nvPr/>
        </p:nvCxnSpPr>
        <p:spPr>
          <a:xfrm flipH="1">
            <a:off x="6037062" y="2406140"/>
            <a:ext cx="792088" cy="57606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14851" y="3669664"/>
            <a:ext cx="1002330" cy="369332"/>
          </a:xfrm>
          <a:prstGeom prst="rect">
            <a:avLst/>
          </a:prstGeom>
          <a:noFill/>
        </p:spPr>
        <p:txBody>
          <a:bodyPr wrap="square" rtlCol="0">
            <a:spAutoFit/>
          </a:bodyPr>
          <a:lstStyle/>
          <a:p>
            <a:r>
              <a:rPr lang="en-CA" dirty="0" smtClean="0">
                <a:solidFill>
                  <a:srgbClr val="FF0000"/>
                </a:solidFill>
                <a:latin typeface="Georgia" panose="02040502050405020303" pitchFamily="18" charset="0"/>
              </a:rPr>
              <a:t>No </a:t>
            </a:r>
            <a:r>
              <a:rPr lang="en-CA" b="1" dirty="0" smtClean="0">
                <a:solidFill>
                  <a:srgbClr val="FF0000"/>
                </a:solidFill>
                <a:latin typeface="Consolas" panose="020B0609020204030204" pitchFamily="49" charset="0"/>
              </a:rPr>
              <a:t>{}</a:t>
            </a:r>
            <a:endParaRPr lang="en-CA" b="1" dirty="0">
              <a:solidFill>
                <a:srgbClr val="FF0000"/>
              </a:solidFill>
              <a:latin typeface="Consolas" panose="020B0609020204030204" pitchFamily="49" charset="0"/>
            </a:endParaRPr>
          </a:p>
        </p:txBody>
      </p:sp>
      <p:cxnSp>
        <p:nvCxnSpPr>
          <p:cNvPr id="12" name="Straight Arrow Connector 11"/>
          <p:cNvCxnSpPr/>
          <p:nvPr/>
        </p:nvCxnSpPr>
        <p:spPr>
          <a:xfrm flipH="1">
            <a:off x="3563888" y="3933056"/>
            <a:ext cx="576064" cy="21188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1692069"/>
      </p:ext>
    </p:extLst>
  </p:cSld>
  <p:clrMapOvr>
    <a:masterClrMapping/>
  </p:clrMapOvr>
  <mc:AlternateContent xmlns:mc="http://schemas.openxmlformats.org/markup-compatibility/2006">
    <mc:Choice xmlns:p14="http://schemas.microsoft.com/office/powerpoint/2010/main" Requires="p14">
      <p:transition spd="slow" p14:dur="2000" advTm="57991"/>
    </mc:Choice>
    <mc:Fallback>
      <p:transition spd="slow" advTm="5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4" grpId="0"/>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initialization</a:t>
            </a:r>
            <a:endParaRPr lang="en-CA" dirty="0"/>
          </a:p>
        </p:txBody>
      </p:sp>
      <p:sp>
        <p:nvSpPr>
          <p:cNvPr id="3" name="Content Placeholder 2"/>
          <p:cNvSpPr>
            <a:spLocks noGrp="1"/>
          </p:cNvSpPr>
          <p:nvPr>
            <p:ph idx="1"/>
          </p:nvPr>
        </p:nvSpPr>
        <p:spPr/>
        <p:txBody>
          <a:bodyPr/>
          <a:lstStyle/>
          <a:p>
            <a:r>
              <a:rPr lang="en-CA" dirty="0" smtClean="0"/>
              <a:t>Instead, we can use a for loop and a loop variable to index the array:</a:t>
            </a:r>
            <a:endParaRPr lang="en-CA" dirty="0" smtClean="0"/>
          </a:p>
          <a:p>
            <a:pPr marL="857250" lvl="2" indent="0">
              <a:buNone/>
            </a:pPr>
            <a:r>
              <a:rPr lang="en-US" sz="1600" dirty="0" smtClean="0">
                <a:latin typeface="Consolas" panose="020B0609020204030204" pitchFamily="49" charset="0"/>
                <a:cs typeface="Consolas" panose="020B0609020204030204" pitchFamily="49" charset="0"/>
              </a:rPr>
              <a:t>#include &lt;</a:t>
            </a:r>
            <a:r>
              <a:rPr lang="en-US" sz="1600" dirty="0" err="1" smtClean="0">
                <a:latin typeface="Consolas" panose="020B0609020204030204" pitchFamily="49" charset="0"/>
                <a:cs typeface="Consolas" panose="020B0609020204030204" pitchFamily="49" charset="0"/>
              </a:rPr>
              <a:t>iostream</a:t>
            </a:r>
            <a:r>
              <a:rPr lang="en-US" sz="1600" dirty="0" smtClean="0">
                <a:latin typeface="Consolas" panose="020B0609020204030204" pitchFamily="49" charset="0"/>
                <a:cs typeface="Consolas" panose="020B0609020204030204" pitchFamily="49" charset="0"/>
              </a:rPr>
              <a:t>&gt;</a:t>
            </a:r>
          </a:p>
          <a:p>
            <a:pPr marL="857250" lvl="2" indent="0">
              <a:buNone/>
            </a:pPr>
            <a:endParaRPr lang="en-US" sz="1600" dirty="0" smtClean="0">
              <a:latin typeface="Consolas" panose="020B0609020204030204" pitchFamily="49" charset="0"/>
              <a:cs typeface="Consolas" panose="020B0609020204030204" pitchFamily="49" charset="0"/>
            </a:endParaRPr>
          </a:p>
          <a:p>
            <a:pPr marL="857250" lvl="2" indent="0">
              <a:buNone/>
            </a:pPr>
            <a:r>
              <a:rPr lang="en-US" sz="1600" dirty="0" smtClean="0">
                <a:latin typeface="Consolas" panose="020B0609020204030204" pitchFamily="49" charset="0"/>
                <a:cs typeface="Consolas" panose="020B0609020204030204" pitchFamily="49" charset="0"/>
              </a:rPr>
              <a:t>// Function declarations</a:t>
            </a:r>
            <a:endParaRPr lang="en-US" sz="1600" dirty="0">
              <a:latin typeface="Consolas" panose="020B0609020204030204" pitchFamily="49" charset="0"/>
              <a:cs typeface="Consolas" panose="020B0609020204030204" pitchFamily="49" charset="0"/>
            </a:endParaRPr>
          </a:p>
          <a:p>
            <a:pPr marL="857250" lvl="2"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a:t>
            </a:r>
            <a:endParaRPr lang="en-CA" sz="1600" dirty="0" smtClean="0">
              <a:latin typeface="Consolas" panose="020B0609020204030204" pitchFamily="49" charset="0"/>
              <a:cs typeface="Consolas" panose="020B0609020204030204" pitchFamily="49" charset="0"/>
            </a:endParaRPr>
          </a:p>
          <a:p>
            <a:pPr marL="857250" lvl="2" indent="0">
              <a:buNone/>
            </a:pPr>
            <a:endParaRPr lang="en-US" sz="1600" dirty="0" smtClean="0">
              <a:latin typeface="Consolas" panose="020B0609020204030204" pitchFamily="49" charset="0"/>
              <a:cs typeface="Consolas" panose="020B0609020204030204" pitchFamily="49" charset="0"/>
            </a:endParaRPr>
          </a:p>
          <a:p>
            <a:pPr marL="857250" lvl="2" indent="0">
              <a:buNone/>
            </a:pPr>
            <a:r>
              <a:rPr lang="en-US" sz="1600" dirty="0" smtClean="0">
                <a:latin typeface="Consolas" panose="020B0609020204030204" pitchFamily="49" charset="0"/>
                <a:cs typeface="Consolas" panose="020B0609020204030204" pitchFamily="49" charset="0"/>
              </a:rPr>
              <a:t>// Function definitions</a:t>
            </a:r>
            <a:endParaRPr lang="en-CA" sz="1600" dirty="0">
              <a:latin typeface="Consolas" panose="020B0609020204030204" pitchFamily="49" charset="0"/>
              <a:cs typeface="Consolas" panose="020B0609020204030204" pitchFamily="49" charset="0"/>
            </a:endParaRPr>
          </a:p>
          <a:p>
            <a:pPr marL="857250" lvl="2" indent="0">
              <a:buNone/>
            </a:pP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main() {</a:t>
            </a:r>
          </a:p>
          <a:p>
            <a:pPr marL="857250" lvl="2" indent="0">
              <a:buNone/>
            </a:pPr>
            <a:r>
              <a:rPr lang="en-CA" sz="1600" b="1" dirty="0" smtClean="0">
                <a:solidFill>
                  <a:srgbClr val="C00000"/>
                </a:solidFill>
                <a:latin typeface="Consolas" panose="020B0609020204030204" pitchFamily="49" charset="0"/>
                <a:cs typeface="Consolas" panose="020B0609020204030204" pitchFamily="49" charset="0"/>
              </a:rPr>
              <a:t>    double data[4];</a:t>
            </a:r>
            <a:endParaRPr lang="en-CA" sz="1600" b="1" dirty="0">
              <a:solidFill>
                <a:srgbClr val="C00000"/>
              </a:solidFill>
              <a:latin typeface="Consolas" panose="020B0609020204030204" pitchFamily="49" charset="0"/>
              <a:cs typeface="Consolas" panose="020B0609020204030204" pitchFamily="49" charset="0"/>
            </a:endParaRPr>
          </a:p>
          <a:p>
            <a:pPr marL="857250" lvl="2" indent="0">
              <a:buNone/>
            </a:pPr>
            <a:endParaRPr lang="en-CA" sz="1600" dirty="0">
              <a:latin typeface="Consolas" panose="020B0609020204030204" pitchFamily="49" charset="0"/>
              <a:cs typeface="Consolas" panose="020B0609020204030204" pitchFamily="49" charset="0"/>
            </a:endParaRPr>
          </a:p>
          <a:p>
            <a:pPr marL="857250" lvl="2" indent="0">
              <a:buNone/>
            </a:pPr>
            <a:r>
              <a:rPr lang="en-CA" sz="1600" dirty="0" smtClean="0">
                <a:latin typeface="Consolas" panose="020B0609020204030204" pitchFamily="49" charset="0"/>
                <a:cs typeface="Consolas" panose="020B0609020204030204" pitchFamily="49" charset="0"/>
              </a:rPr>
              <a:t>    for (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k{0}; k &lt; 4; ++k ) {</a:t>
            </a:r>
          </a:p>
          <a:p>
            <a:pPr marL="85725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::cout &lt;&lt; </a:t>
            </a:r>
            <a:r>
              <a:rPr lang="en-CA" sz="1600" dirty="0" smtClean="0">
                <a:latin typeface="Consolas" panose="020B0609020204030204" pitchFamily="49" charset="0"/>
                <a:cs typeface="Consolas" panose="020B0609020204030204" pitchFamily="49" charset="0"/>
              </a:rPr>
              <a:t>data[k] </a:t>
            </a:r>
            <a:r>
              <a:rPr lang="en-CA" sz="1600" dirty="0">
                <a:latin typeface="Consolas" panose="020B0609020204030204" pitchFamily="49" charset="0"/>
                <a:cs typeface="Consolas" panose="020B0609020204030204" pitchFamily="49" charset="0"/>
              </a:rPr>
              <a:t>&lt;&lt; std::endl</a:t>
            </a:r>
            <a:r>
              <a:rPr lang="en-CA" sz="1600" dirty="0" smtClean="0">
                <a:latin typeface="Consolas" panose="020B0609020204030204" pitchFamily="49" charset="0"/>
                <a:cs typeface="Consolas" panose="020B0609020204030204" pitchFamily="49" charset="0"/>
              </a:rPr>
              <a:t>;</a:t>
            </a:r>
          </a:p>
          <a:p>
            <a:pPr marL="85725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pPr marL="857250" lvl="2" indent="0">
              <a:buNone/>
            </a:pPr>
            <a:endParaRPr lang="en-CA" sz="1600" dirty="0" smtClean="0">
              <a:latin typeface="Consolas" panose="020B0609020204030204" pitchFamily="49" charset="0"/>
              <a:cs typeface="Consolas" panose="020B0609020204030204" pitchFamily="49" charset="0"/>
            </a:endParaRPr>
          </a:p>
          <a:p>
            <a:pPr marL="85725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return 0;</a:t>
            </a:r>
          </a:p>
          <a:p>
            <a:pPr marL="857250" lvl="2" indent="0">
              <a:buNone/>
            </a:pPr>
            <a:r>
              <a:rPr lang="en-CA" sz="1600" dirty="0">
                <a:latin typeface="Consolas" panose="020B0609020204030204" pitchFamily="49" charset="0"/>
                <a:cs typeface="Consolas" panose="020B0609020204030204" pitchFamily="49" charset="0"/>
              </a:rPr>
              <a:t>}</a:t>
            </a:r>
          </a:p>
        </p:txBody>
      </p:sp>
      <p:sp>
        <p:nvSpPr>
          <p:cNvPr id="4" name="TextBox 3"/>
          <p:cNvSpPr txBox="1"/>
          <p:nvPr/>
        </p:nvSpPr>
        <p:spPr>
          <a:xfrm>
            <a:off x="4716016" y="2503116"/>
            <a:ext cx="2441694" cy="163121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output is</a:t>
            </a:r>
          </a:p>
          <a:p>
            <a:r>
              <a:rPr lang="en-CA" sz="2000" dirty="0" smtClean="0">
                <a:solidFill>
                  <a:srgbClr val="0070C0"/>
                </a:solidFill>
                <a:latin typeface="Consolas" panose="020B0609020204030204" pitchFamily="49" charset="0"/>
                <a:cs typeface="Consolas" panose="020B0609020204030204" pitchFamily="49" charset="0"/>
              </a:rPr>
              <a:t>    3.1842e-314</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2.12199e-314</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2.12199e-314</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0</a:t>
            </a:r>
            <a:endParaRPr lang="en-CA" sz="2000" dirty="0">
              <a:solidFill>
                <a:srgbClr val="0070C0"/>
              </a:solidFill>
              <a:latin typeface="Consolas" panose="020B0609020204030204" pitchFamily="49" charset="0"/>
              <a:cs typeface="Consolas" panose="020B0609020204030204" pitchFamily="49" charset="0"/>
            </a:endParaRPr>
          </a:p>
        </p:txBody>
      </p:sp>
      <p:sp>
        <p:nvSpPr>
          <p:cNvPr id="7" name="TextBox 6"/>
          <p:cNvSpPr txBox="1"/>
          <p:nvPr/>
        </p:nvSpPr>
        <p:spPr>
          <a:xfrm>
            <a:off x="5729910" y="4293096"/>
            <a:ext cx="3366984" cy="369332"/>
          </a:xfrm>
          <a:prstGeom prst="rect">
            <a:avLst/>
          </a:prstGeom>
          <a:noFill/>
        </p:spPr>
        <p:txBody>
          <a:bodyPr wrap="square" rtlCol="0">
            <a:spAutoFit/>
          </a:bodyPr>
          <a:lstStyle/>
          <a:p>
            <a:r>
              <a:rPr lang="en-CA" dirty="0" smtClean="0">
                <a:solidFill>
                  <a:srgbClr val="FF0000"/>
                </a:solidFill>
                <a:latin typeface="Georgia" panose="02040502050405020303" pitchFamily="18" charset="0"/>
              </a:rPr>
              <a:t>This entry, </a:t>
            </a:r>
            <a:r>
              <a:rPr lang="en-CA" dirty="0" smtClean="0">
                <a:solidFill>
                  <a:srgbClr val="FF0000"/>
                </a:solidFill>
                <a:latin typeface="Georgia" panose="02040502050405020303" pitchFamily="18" charset="0"/>
              </a:rPr>
              <a:t>by chance, </a:t>
            </a:r>
            <a:r>
              <a:rPr lang="en-CA" dirty="0" smtClean="0">
                <a:solidFill>
                  <a:srgbClr val="FF0000"/>
                </a:solidFill>
                <a:latin typeface="Georgia" panose="02040502050405020303" pitchFamily="18" charset="0"/>
              </a:rPr>
              <a:t>is zero</a:t>
            </a:r>
            <a:endParaRPr lang="en-CA" dirty="0">
              <a:solidFill>
                <a:srgbClr val="FF0000"/>
              </a:solidFill>
              <a:latin typeface="Georgia" panose="02040502050405020303" pitchFamily="18" charset="0"/>
            </a:endParaRPr>
          </a:p>
        </p:txBody>
      </p:sp>
      <p:cxnSp>
        <p:nvCxnSpPr>
          <p:cNvPr id="10" name="Straight Arrow Connector 9"/>
          <p:cNvCxnSpPr/>
          <p:nvPr/>
        </p:nvCxnSpPr>
        <p:spPr>
          <a:xfrm flipH="1" flipV="1">
            <a:off x="5580112" y="3933056"/>
            <a:ext cx="852994" cy="36004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915816" y="4619228"/>
            <a:ext cx="216024" cy="278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3720604" y="4932166"/>
            <a:ext cx="851396" cy="278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23745740"/>
      </p:ext>
    </p:extLst>
  </p:cSld>
  <p:clrMapOvr>
    <a:masterClrMapping/>
  </p:clrMapOvr>
  <mc:AlternateContent xmlns:mc="http://schemas.openxmlformats.org/markup-compatibility/2006">
    <mc:Choice xmlns:p14="http://schemas.microsoft.com/office/powerpoint/2010/main" Requires="p14">
      <p:transition spd="slow" p14:dur="2000" advTm="56294"/>
    </mc:Choice>
    <mc:Fallback>
      <p:transition spd="slow" advTm="5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4" grpId="0"/>
      <p:bldP spid="7" grpId="0"/>
      <p:bldP spid="14" grpId="0" animBg="1"/>
      <p:bldP spid="14" grpId="1" animBg="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Array initialization</a:t>
            </a:r>
          </a:p>
        </p:txBody>
      </p:sp>
      <p:sp>
        <p:nvSpPr>
          <p:cNvPr id="3" name="Content Placeholder 2"/>
          <p:cNvSpPr>
            <a:spLocks noGrp="1"/>
          </p:cNvSpPr>
          <p:nvPr>
            <p:ph idx="1"/>
          </p:nvPr>
        </p:nvSpPr>
        <p:spPr/>
        <p:txBody>
          <a:bodyPr/>
          <a:lstStyle/>
          <a:p>
            <a:r>
              <a:rPr lang="en-CA" dirty="0" smtClean="0"/>
              <a:t>This array has its four entries initialized</a:t>
            </a:r>
            <a:r>
              <a:rPr lang="en-CA" dirty="0" smtClean="0"/>
              <a:t>:</a:t>
            </a: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a:t>
            </a:r>
            <a:r>
              <a:rPr lang="en-US" sz="1600" dirty="0">
                <a:solidFill>
                  <a:prstClr val="black"/>
                </a:solidFill>
                <a:latin typeface="Consolas" panose="020B0609020204030204" pitchFamily="49" charset="0"/>
                <a:cs typeface="Consolas" panose="020B0609020204030204" pitchFamily="49" charset="0"/>
              </a:rPr>
              <a:t>include &lt;</a:t>
            </a:r>
            <a:r>
              <a:rPr lang="en-US" sz="1600" dirty="0" err="1">
                <a:solidFill>
                  <a:prstClr val="black"/>
                </a:solidFill>
                <a:latin typeface="Consolas" panose="020B0609020204030204" pitchFamily="49" charset="0"/>
                <a:cs typeface="Consolas" panose="020B0609020204030204" pitchFamily="49" charset="0"/>
              </a:rPr>
              <a:t>iostream</a:t>
            </a:r>
            <a:r>
              <a:rPr lang="en-US" sz="1600" dirty="0">
                <a:solidFill>
                  <a:prstClr val="black"/>
                </a:solidFill>
                <a:latin typeface="Consolas" panose="020B0609020204030204" pitchFamily="49" charset="0"/>
                <a:cs typeface="Consolas" panose="020B0609020204030204" pitchFamily="49" charset="0"/>
              </a:rPr>
              <a:t>&gt;</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declarations</a:t>
            </a:r>
          </a:p>
          <a:p>
            <a:pPr marL="857250" lvl="2" indent="0">
              <a:buNone/>
            </a:pPr>
            <a:r>
              <a:rPr lang="en-US" sz="1600" dirty="0" err="1">
                <a:solidFill>
                  <a:prstClr val="black"/>
                </a:solidFill>
                <a:latin typeface="Consolas" panose="020B0609020204030204" pitchFamily="49" charset="0"/>
                <a:cs typeface="Consolas" panose="020B0609020204030204" pitchFamily="49" charset="0"/>
              </a:rPr>
              <a:t>int</a:t>
            </a:r>
            <a:r>
              <a:rPr lang="en-US" sz="1600" dirty="0">
                <a:solidFill>
                  <a:prstClr val="black"/>
                </a:solidFill>
                <a:latin typeface="Consolas" panose="020B0609020204030204" pitchFamily="49" charset="0"/>
                <a:cs typeface="Consolas" panose="020B0609020204030204" pitchFamily="49" charset="0"/>
              </a:rPr>
              <a:t> main();</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definitions</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main() {</a:t>
            </a:r>
          </a:p>
          <a:p>
            <a:pPr marL="857250" lvl="2" indent="0">
              <a:buNone/>
            </a:pPr>
            <a:r>
              <a:rPr lang="en-CA" sz="1600" b="1" dirty="0">
                <a:solidFill>
                  <a:srgbClr val="C00000"/>
                </a:solidFill>
                <a:latin typeface="Consolas" panose="020B0609020204030204" pitchFamily="49" charset="0"/>
                <a:cs typeface="Consolas" panose="020B0609020204030204" pitchFamily="49" charset="0"/>
              </a:rPr>
              <a:t>    double data[4</a:t>
            </a:r>
            <a:r>
              <a:rPr lang="en-CA" sz="1600" b="1" dirty="0" smtClean="0">
                <a:solidFill>
                  <a:srgbClr val="C00000"/>
                </a:solidFill>
                <a:latin typeface="Consolas" panose="020B0609020204030204" pitchFamily="49" charset="0"/>
                <a:cs typeface="Consolas" panose="020B0609020204030204" pitchFamily="49" charset="0"/>
              </a:rPr>
              <a:t>]{47.2, 48.3, 48.9, 49.4};</a:t>
            </a:r>
            <a:endParaRPr lang="en-CA" sz="1600" b="1" dirty="0">
              <a:solidFill>
                <a:srgbClr val="C00000"/>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for ( </a:t>
            </a: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k{0}; k &lt; 4; ++k ) {</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cout</a:t>
            </a:r>
            <a:r>
              <a:rPr lang="en-CA" sz="1600" dirty="0">
                <a:solidFill>
                  <a:prstClr val="black"/>
                </a:solidFill>
                <a:latin typeface="Consolas" panose="020B0609020204030204" pitchFamily="49" charset="0"/>
                <a:cs typeface="Consolas" panose="020B0609020204030204" pitchFamily="49" charset="0"/>
              </a:rPr>
              <a:t> &lt;&lt; data[k] &lt;&lt;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endl</a:t>
            </a:r>
            <a:r>
              <a:rPr lang="en-CA" sz="1600" dirty="0">
                <a:solidFill>
                  <a:prstClr val="black"/>
                </a:solidFill>
                <a:latin typeface="Consolas" panose="020B0609020204030204" pitchFamily="49" charset="0"/>
                <a:cs typeface="Consolas" panose="020B0609020204030204" pitchFamily="49" charset="0"/>
              </a:rPr>
              <a:t>;</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return 0;</a:t>
            </a:r>
          </a:p>
          <a:p>
            <a:pPr marL="857250" lvl="2" indent="0">
              <a:buNone/>
            </a:pPr>
            <a:r>
              <a:rPr lang="en-CA" sz="1600" dirty="0">
                <a:solidFill>
                  <a:prstClr val="black"/>
                </a:solidFill>
                <a:latin typeface="Consolas" panose="020B0609020204030204" pitchFamily="49" charset="0"/>
                <a:cs typeface="Consolas" panose="020B0609020204030204" pitchFamily="49" charset="0"/>
              </a:rPr>
              <a:t>}</a:t>
            </a:r>
            <a:endParaRPr lang="en-CA" sz="1600" dirty="0">
              <a:solidFill>
                <a:prstClr val="black"/>
              </a:solidFill>
              <a:latin typeface="Consolas" panose="020B0609020204030204" pitchFamily="49" charset="0"/>
              <a:cs typeface="Consolas" panose="020B0609020204030204" pitchFamily="49" charset="0"/>
            </a:endParaRPr>
          </a:p>
        </p:txBody>
      </p:sp>
      <p:sp>
        <p:nvSpPr>
          <p:cNvPr id="4" name="TextBox 3"/>
          <p:cNvSpPr txBox="1"/>
          <p:nvPr/>
        </p:nvSpPr>
        <p:spPr>
          <a:xfrm>
            <a:off x="5940152" y="1988840"/>
            <a:ext cx="1681871" cy="163121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output is</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47.2</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48.3</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48.9</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49.4</a:t>
            </a:r>
            <a:endParaRPr lang="en-CA" sz="2000" dirty="0">
              <a:solidFill>
                <a:srgbClr val="0070C0"/>
              </a:solidFill>
              <a:latin typeface="Consolas" panose="020B0609020204030204" pitchFamily="49" charset="0"/>
              <a:cs typeface="Consolas" panose="020B0609020204030204" pitchFamily="49" charset="0"/>
            </a:endParaRPr>
          </a:p>
        </p:txBody>
      </p:sp>
      <p:sp>
        <p:nvSpPr>
          <p:cNvPr id="6" name="Rounded Rectangle 5"/>
          <p:cNvSpPr/>
          <p:nvPr/>
        </p:nvSpPr>
        <p:spPr>
          <a:xfrm>
            <a:off x="3491880" y="4043164"/>
            <a:ext cx="2520280" cy="278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6836759"/>
      </p:ext>
    </p:extLst>
  </p:cSld>
  <p:clrMapOvr>
    <a:masterClrMapping/>
  </p:clrMapOvr>
  <mc:AlternateContent xmlns:mc="http://schemas.openxmlformats.org/markup-compatibility/2006">
    <mc:Choice xmlns:p14="http://schemas.microsoft.com/office/powerpoint/2010/main" Requires="p14">
      <p:transition spd="slow" p14:dur="2000" advTm="35248"/>
    </mc:Choice>
    <mc:Fallback>
      <p:transition spd="slow" advTm="3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4" grpId="0"/>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Array initialization</a:t>
            </a:r>
          </a:p>
        </p:txBody>
      </p:sp>
      <p:sp>
        <p:nvSpPr>
          <p:cNvPr id="3" name="Content Placeholder 2"/>
          <p:cNvSpPr>
            <a:spLocks noGrp="1"/>
          </p:cNvSpPr>
          <p:nvPr>
            <p:ph idx="1"/>
          </p:nvPr>
        </p:nvSpPr>
        <p:spPr/>
        <p:txBody>
          <a:bodyPr/>
          <a:lstStyle/>
          <a:p>
            <a:r>
              <a:rPr lang="en-CA" dirty="0" smtClean="0"/>
              <a:t>To initialize all entries to the default value, use </a:t>
            </a:r>
            <a:r>
              <a:rPr lang="en-CA" dirty="0" smtClean="0">
                <a:latin typeface="Consolas" panose="020B0609020204030204" pitchFamily="49" charset="0"/>
              </a:rPr>
              <a:t>{}</a:t>
            </a:r>
            <a:r>
              <a:rPr lang="en-CA" dirty="0" smtClean="0"/>
              <a:t>:</a:t>
            </a:r>
          </a:p>
          <a:p>
            <a:pPr marL="400050" lvl="1"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a:solidFill>
                  <a:prstClr val="black"/>
                </a:solidFill>
                <a:latin typeface="Consolas" panose="020B0609020204030204" pitchFamily="49" charset="0"/>
                <a:cs typeface="Consolas" panose="020B0609020204030204" pitchFamily="49" charset="0"/>
              </a:rPr>
              <a:t>include &lt;</a:t>
            </a:r>
            <a:r>
              <a:rPr lang="en-US" sz="1600" dirty="0" err="1">
                <a:solidFill>
                  <a:prstClr val="black"/>
                </a:solidFill>
                <a:latin typeface="Consolas" panose="020B0609020204030204" pitchFamily="49" charset="0"/>
                <a:cs typeface="Consolas" panose="020B0609020204030204" pitchFamily="49" charset="0"/>
              </a:rPr>
              <a:t>iostream</a:t>
            </a:r>
            <a:r>
              <a:rPr lang="en-US" sz="1600" dirty="0">
                <a:solidFill>
                  <a:prstClr val="black"/>
                </a:solidFill>
                <a:latin typeface="Consolas" panose="020B0609020204030204" pitchFamily="49" charset="0"/>
                <a:cs typeface="Consolas" panose="020B0609020204030204" pitchFamily="49" charset="0"/>
              </a:rPr>
              <a:t>&gt;</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declarations</a:t>
            </a:r>
          </a:p>
          <a:p>
            <a:pPr marL="857250" lvl="2" indent="0">
              <a:buNone/>
            </a:pPr>
            <a:r>
              <a:rPr lang="en-US" sz="1600" dirty="0" err="1">
                <a:solidFill>
                  <a:prstClr val="black"/>
                </a:solidFill>
                <a:latin typeface="Consolas" panose="020B0609020204030204" pitchFamily="49" charset="0"/>
                <a:cs typeface="Consolas" panose="020B0609020204030204" pitchFamily="49" charset="0"/>
              </a:rPr>
              <a:t>int</a:t>
            </a:r>
            <a:r>
              <a:rPr lang="en-US" sz="1600" dirty="0">
                <a:solidFill>
                  <a:prstClr val="black"/>
                </a:solidFill>
                <a:latin typeface="Consolas" panose="020B0609020204030204" pitchFamily="49" charset="0"/>
                <a:cs typeface="Consolas" panose="020B0609020204030204" pitchFamily="49" charset="0"/>
              </a:rPr>
              <a:t> main();</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definitions</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main() {</a:t>
            </a:r>
          </a:p>
          <a:p>
            <a:pPr marL="857250" lvl="2" indent="0">
              <a:buNone/>
            </a:pPr>
            <a:r>
              <a:rPr lang="en-CA" sz="1600" b="1" dirty="0">
                <a:solidFill>
                  <a:srgbClr val="C00000"/>
                </a:solidFill>
                <a:latin typeface="Consolas" panose="020B0609020204030204" pitchFamily="49" charset="0"/>
                <a:cs typeface="Consolas" panose="020B0609020204030204" pitchFamily="49" charset="0"/>
              </a:rPr>
              <a:t>    double data[4</a:t>
            </a:r>
            <a:r>
              <a:rPr lang="en-CA" sz="1600" b="1" dirty="0" smtClean="0">
                <a:solidFill>
                  <a:srgbClr val="C00000"/>
                </a:solidFill>
                <a:latin typeface="Consolas" panose="020B0609020204030204" pitchFamily="49" charset="0"/>
                <a:cs typeface="Consolas" panose="020B0609020204030204" pitchFamily="49" charset="0"/>
              </a:rPr>
              <a:t>]{};</a:t>
            </a:r>
            <a:endParaRPr lang="en-CA" sz="1600" b="1" dirty="0">
              <a:solidFill>
                <a:srgbClr val="C00000"/>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for ( </a:t>
            </a: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k{0}; k &lt; 4; ++k ) {</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cout</a:t>
            </a:r>
            <a:r>
              <a:rPr lang="en-CA" sz="1600" dirty="0">
                <a:solidFill>
                  <a:prstClr val="black"/>
                </a:solidFill>
                <a:latin typeface="Consolas" panose="020B0609020204030204" pitchFamily="49" charset="0"/>
                <a:cs typeface="Consolas" panose="020B0609020204030204" pitchFamily="49" charset="0"/>
              </a:rPr>
              <a:t> &lt;&lt; data[k] &lt;&lt;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endl</a:t>
            </a:r>
            <a:r>
              <a:rPr lang="en-CA" sz="1600" dirty="0">
                <a:solidFill>
                  <a:prstClr val="black"/>
                </a:solidFill>
                <a:latin typeface="Consolas" panose="020B0609020204030204" pitchFamily="49" charset="0"/>
                <a:cs typeface="Consolas" panose="020B0609020204030204" pitchFamily="49" charset="0"/>
              </a:rPr>
              <a:t>;</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return 0;</a:t>
            </a:r>
          </a:p>
          <a:p>
            <a:pPr marL="857250" lvl="2" indent="0">
              <a:buNone/>
            </a:pPr>
            <a:r>
              <a:rPr lang="en-CA" sz="1600" dirty="0">
                <a:solidFill>
                  <a:prstClr val="black"/>
                </a:solidFill>
                <a:latin typeface="Consolas" panose="020B0609020204030204" pitchFamily="49" charset="0"/>
                <a:cs typeface="Consolas" panose="020B0609020204030204" pitchFamily="49" charset="0"/>
              </a:rPr>
              <a:t>}</a:t>
            </a:r>
            <a:endParaRPr lang="en-CA" sz="1600" dirty="0">
              <a:solidFill>
                <a:prstClr val="black"/>
              </a:solidFill>
              <a:latin typeface="Consolas" panose="020B0609020204030204" pitchFamily="49" charset="0"/>
              <a:cs typeface="Consolas" panose="020B0609020204030204" pitchFamily="49" charset="0"/>
            </a:endParaRPr>
          </a:p>
        </p:txBody>
      </p:sp>
      <p:sp>
        <p:nvSpPr>
          <p:cNvPr id="5" name="TextBox 4"/>
          <p:cNvSpPr txBox="1"/>
          <p:nvPr/>
        </p:nvSpPr>
        <p:spPr>
          <a:xfrm>
            <a:off x="5940152" y="1988840"/>
            <a:ext cx="1681871" cy="163121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output is</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a:t>
            </a:r>
            <a:endParaRPr lang="en-CA" sz="2000" dirty="0">
              <a:solidFill>
                <a:srgbClr val="0070C0"/>
              </a:solidFill>
              <a:latin typeface="Consolas" panose="020B0609020204030204" pitchFamily="49" charset="0"/>
              <a:cs typeface="Consolas" panose="020B0609020204030204" pitchFamily="49" charset="0"/>
            </a:endParaRPr>
          </a:p>
        </p:txBody>
      </p:sp>
      <p:sp>
        <p:nvSpPr>
          <p:cNvPr id="7" name="Rounded Rectangle 6"/>
          <p:cNvSpPr/>
          <p:nvPr/>
        </p:nvSpPr>
        <p:spPr>
          <a:xfrm>
            <a:off x="3432572" y="4051672"/>
            <a:ext cx="216024" cy="278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53128787"/>
      </p:ext>
    </p:extLst>
  </p:cSld>
  <p:clrMapOvr>
    <a:masterClrMapping/>
  </p:clrMapOvr>
  <mc:AlternateContent xmlns:mc="http://schemas.openxmlformats.org/markup-compatibility/2006">
    <mc:Choice xmlns:p14="http://schemas.microsoft.com/office/powerpoint/2010/main" Requires="p14">
      <p:transition spd="slow" p14:dur="2000" advTm="32107"/>
    </mc:Choice>
    <mc:Fallback>
      <p:transition spd="slow" advTm="3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5" grpId="0"/>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Array initialization</a:t>
            </a:r>
          </a:p>
        </p:txBody>
      </p:sp>
      <p:sp>
        <p:nvSpPr>
          <p:cNvPr id="3" name="Content Placeholder 2"/>
          <p:cNvSpPr>
            <a:spLocks noGrp="1"/>
          </p:cNvSpPr>
          <p:nvPr>
            <p:ph idx="1"/>
          </p:nvPr>
        </p:nvSpPr>
        <p:spPr/>
        <p:txBody>
          <a:bodyPr/>
          <a:lstStyle/>
          <a:p>
            <a:r>
              <a:rPr lang="en-CA" dirty="0" smtClean="0"/>
              <a:t>If </a:t>
            </a:r>
            <a:r>
              <a:rPr lang="en-CA" dirty="0" smtClean="0"/>
              <a:t>there are insufficient initial values, </a:t>
            </a:r>
            <a:r>
              <a:rPr lang="en-CA" dirty="0"/>
              <a:t>	</a:t>
            </a:r>
            <a:r>
              <a:rPr lang="en-CA" dirty="0" smtClean="0"/>
              <a:t>the default value is used</a:t>
            </a:r>
            <a:r>
              <a:rPr lang="en-CA" dirty="0" smtClean="0"/>
              <a:t>:</a:t>
            </a:r>
            <a:endParaRPr lang="en-CA" dirty="0" smtClean="0"/>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a:t>
            </a:r>
            <a:r>
              <a:rPr lang="en-US" sz="1600" dirty="0">
                <a:solidFill>
                  <a:prstClr val="black"/>
                </a:solidFill>
                <a:latin typeface="Consolas" panose="020B0609020204030204" pitchFamily="49" charset="0"/>
                <a:cs typeface="Consolas" panose="020B0609020204030204" pitchFamily="49" charset="0"/>
              </a:rPr>
              <a:t>include &lt;</a:t>
            </a:r>
            <a:r>
              <a:rPr lang="en-US" sz="1600" dirty="0" err="1">
                <a:solidFill>
                  <a:prstClr val="black"/>
                </a:solidFill>
                <a:latin typeface="Consolas" panose="020B0609020204030204" pitchFamily="49" charset="0"/>
                <a:cs typeface="Consolas" panose="020B0609020204030204" pitchFamily="49" charset="0"/>
              </a:rPr>
              <a:t>iostream</a:t>
            </a:r>
            <a:r>
              <a:rPr lang="en-US" sz="1600" dirty="0" smtClean="0">
                <a:solidFill>
                  <a:prstClr val="black"/>
                </a:solidFill>
                <a:latin typeface="Consolas" panose="020B0609020204030204" pitchFamily="49" charset="0"/>
                <a:cs typeface="Consolas" panose="020B0609020204030204" pitchFamily="49" charset="0"/>
              </a:rPr>
              <a:t>&gt;</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declarations</a:t>
            </a:r>
          </a:p>
          <a:p>
            <a:pPr marL="857250" lvl="2" indent="0">
              <a:buNone/>
            </a:pPr>
            <a:r>
              <a:rPr lang="en-US" sz="1600" dirty="0" err="1">
                <a:solidFill>
                  <a:prstClr val="black"/>
                </a:solidFill>
                <a:latin typeface="Consolas" panose="020B0609020204030204" pitchFamily="49" charset="0"/>
                <a:cs typeface="Consolas" panose="020B0609020204030204" pitchFamily="49" charset="0"/>
              </a:rPr>
              <a:t>int</a:t>
            </a:r>
            <a:r>
              <a:rPr lang="en-US" sz="1600" dirty="0">
                <a:solidFill>
                  <a:prstClr val="black"/>
                </a:solidFill>
                <a:latin typeface="Consolas" panose="020B0609020204030204" pitchFamily="49" charset="0"/>
                <a:cs typeface="Consolas" panose="020B0609020204030204" pitchFamily="49" charset="0"/>
              </a:rPr>
              <a:t> main();</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definitions</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main() {</a:t>
            </a:r>
          </a:p>
          <a:p>
            <a:pPr marL="857250" lvl="2" indent="0">
              <a:buNone/>
            </a:pPr>
            <a:r>
              <a:rPr lang="en-CA" sz="1600" b="1" dirty="0">
                <a:solidFill>
                  <a:srgbClr val="C00000"/>
                </a:solidFill>
                <a:latin typeface="Consolas" panose="020B0609020204030204" pitchFamily="49" charset="0"/>
                <a:cs typeface="Consolas" panose="020B0609020204030204" pitchFamily="49" charset="0"/>
              </a:rPr>
              <a:t>    double data[4</a:t>
            </a:r>
            <a:r>
              <a:rPr lang="en-CA" sz="1600" b="1" dirty="0" smtClean="0">
                <a:solidFill>
                  <a:srgbClr val="C00000"/>
                </a:solidFill>
                <a:latin typeface="Consolas" panose="020B0609020204030204" pitchFamily="49" charset="0"/>
                <a:cs typeface="Consolas" panose="020B0609020204030204" pitchFamily="49" charset="0"/>
              </a:rPr>
              <a:t>]{</a:t>
            </a:r>
            <a:r>
              <a:rPr lang="en-CA" sz="1600" b="1" dirty="0">
                <a:solidFill>
                  <a:srgbClr val="C00000"/>
                </a:solidFill>
                <a:latin typeface="Consolas" panose="020B0609020204030204" pitchFamily="49" charset="0"/>
                <a:cs typeface="Consolas" panose="020B0609020204030204" pitchFamily="49" charset="0"/>
              </a:rPr>
              <a:t>93.5, 97.2</a:t>
            </a:r>
            <a:r>
              <a:rPr lang="en-CA" sz="1600" b="1" dirty="0" smtClean="0">
                <a:solidFill>
                  <a:srgbClr val="C00000"/>
                </a:solidFill>
                <a:latin typeface="Consolas" panose="020B0609020204030204" pitchFamily="49" charset="0"/>
                <a:cs typeface="Consolas" panose="020B0609020204030204" pitchFamily="49" charset="0"/>
              </a:rPr>
              <a:t>};</a:t>
            </a:r>
            <a:endParaRPr lang="en-CA" sz="1600" b="1" dirty="0">
              <a:solidFill>
                <a:srgbClr val="C00000"/>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for ( </a:t>
            </a: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k{0}; k &lt; 4; ++k ) {</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cout</a:t>
            </a:r>
            <a:r>
              <a:rPr lang="en-CA" sz="1600" dirty="0">
                <a:solidFill>
                  <a:prstClr val="black"/>
                </a:solidFill>
                <a:latin typeface="Consolas" panose="020B0609020204030204" pitchFamily="49" charset="0"/>
                <a:cs typeface="Consolas" panose="020B0609020204030204" pitchFamily="49" charset="0"/>
              </a:rPr>
              <a:t> &lt;&lt; data[k] &lt;&lt;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endl</a:t>
            </a:r>
            <a:r>
              <a:rPr lang="en-CA" sz="1600" dirty="0">
                <a:solidFill>
                  <a:prstClr val="black"/>
                </a:solidFill>
                <a:latin typeface="Consolas" panose="020B0609020204030204" pitchFamily="49" charset="0"/>
                <a:cs typeface="Consolas" panose="020B0609020204030204" pitchFamily="49" charset="0"/>
              </a:rPr>
              <a:t>;</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return 0;</a:t>
            </a:r>
          </a:p>
          <a:p>
            <a:pPr marL="857250" lvl="2" indent="0">
              <a:buNone/>
            </a:pPr>
            <a:r>
              <a:rPr lang="en-CA" sz="1600" dirty="0">
                <a:solidFill>
                  <a:prstClr val="black"/>
                </a:solidFill>
                <a:latin typeface="Consolas" panose="020B0609020204030204" pitchFamily="49" charset="0"/>
                <a:cs typeface="Consolas" panose="020B0609020204030204" pitchFamily="49" charset="0"/>
              </a:rPr>
              <a:t>}</a:t>
            </a:r>
            <a:endParaRPr lang="en-CA" sz="1600" dirty="0">
              <a:solidFill>
                <a:prstClr val="black"/>
              </a:solidFill>
              <a:latin typeface="Consolas" panose="020B0609020204030204" pitchFamily="49" charset="0"/>
              <a:cs typeface="Consolas" panose="020B0609020204030204" pitchFamily="49" charset="0"/>
            </a:endParaRPr>
          </a:p>
        </p:txBody>
      </p:sp>
      <p:sp>
        <p:nvSpPr>
          <p:cNvPr id="5" name="TextBox 4"/>
          <p:cNvSpPr txBox="1"/>
          <p:nvPr/>
        </p:nvSpPr>
        <p:spPr>
          <a:xfrm>
            <a:off x="5940152" y="1988840"/>
            <a:ext cx="1681871" cy="163121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The output is</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93.5</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97.2</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a:t>
            </a:r>
            <a:endParaRPr lang="en-CA" sz="2000" dirty="0">
              <a:solidFill>
                <a:srgbClr val="0070C0"/>
              </a:solidFill>
              <a:latin typeface="Consolas" panose="020B0609020204030204" pitchFamily="49" charset="0"/>
              <a:cs typeface="Consolas" panose="020B0609020204030204" pitchFamily="49" charset="0"/>
            </a:endParaRP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0</a:t>
            </a:r>
            <a:endParaRPr lang="en-CA" sz="2000" dirty="0">
              <a:solidFill>
                <a:srgbClr val="0070C0"/>
              </a:solidFill>
              <a:latin typeface="Consolas" panose="020B0609020204030204" pitchFamily="49" charset="0"/>
              <a:cs typeface="Consolas" panose="020B0609020204030204" pitchFamily="49" charset="0"/>
            </a:endParaRPr>
          </a:p>
        </p:txBody>
      </p:sp>
      <p:sp>
        <p:nvSpPr>
          <p:cNvPr id="6" name="Rounded Rectangle 5"/>
          <p:cNvSpPr/>
          <p:nvPr/>
        </p:nvSpPr>
        <p:spPr>
          <a:xfrm>
            <a:off x="3432572" y="4051672"/>
            <a:ext cx="1355452" cy="278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74273145"/>
      </p:ext>
    </p:extLst>
  </p:cSld>
  <p:clrMapOvr>
    <a:masterClrMapping/>
  </p:clrMapOvr>
  <mc:AlternateContent xmlns:mc="http://schemas.openxmlformats.org/markup-compatibility/2006">
    <mc:Choice xmlns:p14="http://schemas.microsoft.com/office/powerpoint/2010/main" Requires="p14">
      <p:transition spd="slow" p14:dur="2000" advTm="30524"/>
    </mc:Choice>
    <mc:Fallback>
      <p:transition spd="slow" advTm="3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Array initialization</a:t>
            </a:r>
          </a:p>
        </p:txBody>
      </p:sp>
      <p:sp>
        <p:nvSpPr>
          <p:cNvPr id="3" name="Content Placeholder 2"/>
          <p:cNvSpPr>
            <a:spLocks noGrp="1"/>
          </p:cNvSpPr>
          <p:nvPr>
            <p:ph idx="1"/>
          </p:nvPr>
        </p:nvSpPr>
        <p:spPr/>
        <p:txBody>
          <a:bodyPr/>
          <a:lstStyle/>
          <a:p>
            <a:r>
              <a:rPr lang="en-CA" dirty="0" smtClean="0"/>
              <a:t>Too many initial values results in a compile-time error</a:t>
            </a:r>
            <a:endParaRPr lang="en-CA" dirty="0" smtClean="0"/>
          </a:p>
          <a:p>
            <a:pPr marL="857250" lvl="2" indent="0">
              <a:buNone/>
            </a:pPr>
            <a:r>
              <a:rPr lang="en-US" sz="1600" dirty="0">
                <a:solidFill>
                  <a:prstClr val="black"/>
                </a:solidFill>
                <a:latin typeface="Consolas" panose="020B0609020204030204" pitchFamily="49" charset="0"/>
                <a:cs typeface="Consolas" panose="020B0609020204030204" pitchFamily="49" charset="0"/>
              </a:rPr>
              <a:t>#include &lt;</a:t>
            </a:r>
            <a:r>
              <a:rPr lang="en-US" sz="1600" dirty="0" err="1">
                <a:solidFill>
                  <a:prstClr val="black"/>
                </a:solidFill>
                <a:latin typeface="Consolas" panose="020B0609020204030204" pitchFamily="49" charset="0"/>
                <a:cs typeface="Consolas" panose="020B0609020204030204" pitchFamily="49" charset="0"/>
              </a:rPr>
              <a:t>iostream</a:t>
            </a:r>
            <a:r>
              <a:rPr lang="en-US" sz="1600" dirty="0">
                <a:solidFill>
                  <a:prstClr val="black"/>
                </a:solidFill>
                <a:latin typeface="Consolas" panose="020B0609020204030204" pitchFamily="49" charset="0"/>
                <a:cs typeface="Consolas" panose="020B0609020204030204" pitchFamily="49" charset="0"/>
              </a:rPr>
              <a:t>&gt;</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declarations</a:t>
            </a:r>
          </a:p>
          <a:p>
            <a:pPr marL="857250" lvl="2" indent="0">
              <a:buNone/>
            </a:pPr>
            <a:r>
              <a:rPr lang="en-US" sz="1600" dirty="0" err="1">
                <a:solidFill>
                  <a:prstClr val="black"/>
                </a:solidFill>
                <a:latin typeface="Consolas" panose="020B0609020204030204" pitchFamily="49" charset="0"/>
                <a:cs typeface="Consolas" panose="020B0609020204030204" pitchFamily="49" charset="0"/>
              </a:rPr>
              <a:t>int</a:t>
            </a:r>
            <a:r>
              <a:rPr lang="en-US" sz="1600" dirty="0">
                <a:solidFill>
                  <a:prstClr val="black"/>
                </a:solidFill>
                <a:latin typeface="Consolas" panose="020B0609020204030204" pitchFamily="49" charset="0"/>
                <a:cs typeface="Consolas" panose="020B0609020204030204" pitchFamily="49" charset="0"/>
              </a:rPr>
              <a:t> main();</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Function definitions</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main() {</a:t>
            </a:r>
          </a:p>
          <a:p>
            <a:pPr marL="857250" lvl="2" indent="0">
              <a:buNone/>
            </a:pPr>
            <a:r>
              <a:rPr lang="en-CA" sz="1600" b="1" dirty="0">
                <a:solidFill>
                  <a:srgbClr val="C00000"/>
                </a:solidFill>
                <a:latin typeface="Consolas" panose="020B0609020204030204" pitchFamily="49" charset="0"/>
                <a:cs typeface="Consolas" panose="020B0609020204030204" pitchFamily="49" charset="0"/>
              </a:rPr>
              <a:t>    double data[4</a:t>
            </a:r>
            <a:r>
              <a:rPr lang="en-CA" sz="1600" b="1" dirty="0" smtClean="0">
                <a:solidFill>
                  <a:srgbClr val="C00000"/>
                </a:solidFill>
                <a:latin typeface="Consolas" panose="020B0609020204030204" pitchFamily="49" charset="0"/>
                <a:cs typeface="Consolas" panose="020B0609020204030204" pitchFamily="49" charset="0"/>
              </a:rPr>
              <a:t>]{</a:t>
            </a:r>
            <a:r>
              <a:rPr lang="en-CA" sz="1600" b="1" dirty="0">
                <a:solidFill>
                  <a:srgbClr val="C00000"/>
                </a:solidFill>
                <a:latin typeface="Consolas" panose="020B0609020204030204" pitchFamily="49" charset="0"/>
                <a:cs typeface="Consolas" panose="020B0609020204030204" pitchFamily="49" charset="0"/>
              </a:rPr>
              <a:t>93.5, </a:t>
            </a:r>
            <a:r>
              <a:rPr lang="en-CA" sz="1600" b="1" dirty="0" smtClean="0">
                <a:solidFill>
                  <a:srgbClr val="C00000"/>
                </a:solidFill>
                <a:latin typeface="Consolas" panose="020B0609020204030204" pitchFamily="49" charset="0"/>
                <a:cs typeface="Consolas" panose="020B0609020204030204" pitchFamily="49" charset="0"/>
              </a:rPr>
              <a:t>97.2, 96.3, 98.4, 97.9};</a:t>
            </a:r>
            <a:endParaRPr lang="en-CA" sz="1600" b="1" dirty="0">
              <a:solidFill>
                <a:srgbClr val="C00000"/>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for ( </a:t>
            </a: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k{0}; k &lt; 4; ++k ) {</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cout</a:t>
            </a:r>
            <a:r>
              <a:rPr lang="en-CA" sz="1600" dirty="0">
                <a:solidFill>
                  <a:prstClr val="black"/>
                </a:solidFill>
                <a:latin typeface="Consolas" panose="020B0609020204030204" pitchFamily="49" charset="0"/>
                <a:cs typeface="Consolas" panose="020B0609020204030204" pitchFamily="49" charset="0"/>
              </a:rPr>
              <a:t> &lt;&lt; data[k] &lt;&lt;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endl</a:t>
            </a:r>
            <a:r>
              <a:rPr lang="en-CA" sz="1600" dirty="0">
                <a:solidFill>
                  <a:prstClr val="black"/>
                </a:solidFill>
                <a:latin typeface="Consolas" panose="020B0609020204030204" pitchFamily="49" charset="0"/>
                <a:cs typeface="Consolas" panose="020B0609020204030204" pitchFamily="49" charset="0"/>
              </a:rPr>
              <a:t>;</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return 0;</a:t>
            </a:r>
          </a:p>
          <a:p>
            <a:pPr marL="857250" lvl="2" indent="0">
              <a:buNone/>
            </a:pPr>
            <a:r>
              <a:rPr lang="en-CA" sz="1600" dirty="0">
                <a:solidFill>
                  <a:prstClr val="black"/>
                </a:solidFill>
                <a:latin typeface="Consolas" panose="020B0609020204030204" pitchFamily="49" charset="0"/>
                <a:cs typeface="Consolas" panose="020B0609020204030204" pitchFamily="49" charset="0"/>
              </a:rPr>
              <a:t>}</a:t>
            </a:r>
            <a:endParaRPr lang="en-CA" sz="1600" dirty="0">
              <a:solidFill>
                <a:prstClr val="black"/>
              </a:solidFill>
              <a:latin typeface="Consolas" panose="020B0609020204030204" pitchFamily="49" charset="0"/>
              <a:cs typeface="Consolas" panose="020B0609020204030204" pitchFamily="49" charset="0"/>
            </a:endParaRPr>
          </a:p>
        </p:txBody>
      </p:sp>
      <p:sp>
        <p:nvSpPr>
          <p:cNvPr id="6" name="TextBox 5"/>
          <p:cNvSpPr txBox="1"/>
          <p:nvPr/>
        </p:nvSpPr>
        <p:spPr>
          <a:xfrm>
            <a:off x="1854595" y="6093296"/>
            <a:ext cx="7253909" cy="830997"/>
          </a:xfrm>
          <a:prstGeom prst="rect">
            <a:avLst/>
          </a:prstGeom>
          <a:noFill/>
        </p:spPr>
        <p:txBody>
          <a:bodyPr wrap="none" rtlCol="0">
            <a:spAutoFit/>
          </a:bodyPr>
          <a:lstStyle/>
          <a:p>
            <a:r>
              <a:rPr lang="en-CA" sz="1600" dirty="0" smtClean="0">
                <a:latin typeface="Consolas" panose="020B0609020204030204" pitchFamily="49" charset="0"/>
                <a:cs typeface="Consolas" panose="020B0609020204030204" pitchFamily="49" charset="0"/>
              </a:rPr>
              <a:t>example.cpp:8:33</a:t>
            </a:r>
            <a:r>
              <a:rPr lang="en-CA" sz="1600" dirty="0">
                <a:latin typeface="Consolas" panose="020B0609020204030204" pitchFamily="49" charset="0"/>
                <a:cs typeface="Consolas" panose="020B0609020204030204" pitchFamily="49" charset="0"/>
              </a:rPr>
              <a:t>: </a:t>
            </a:r>
            <a:r>
              <a:rPr lang="en-CA" sz="1600" b="1" dirty="0">
                <a:solidFill>
                  <a:srgbClr val="FF0000"/>
                </a:solidFill>
                <a:latin typeface="Consolas" panose="020B0609020204030204" pitchFamily="49" charset="0"/>
                <a:cs typeface="Consolas" panose="020B0609020204030204" pitchFamily="49" charset="0"/>
              </a:rPr>
              <a:t>error</a:t>
            </a:r>
            <a:r>
              <a:rPr lang="en-CA" sz="1600" dirty="0">
                <a:latin typeface="Consolas" panose="020B0609020204030204" pitchFamily="49" charset="0"/>
                <a:cs typeface="Consolas" panose="020B0609020204030204" pitchFamily="49" charset="0"/>
              </a:rPr>
              <a:t>: too many initializers for </a:t>
            </a:r>
            <a:r>
              <a:rPr lang="en-CA" sz="1600" dirty="0" smtClean="0">
                <a:latin typeface="Consolas" panose="020B0609020204030204" pitchFamily="49" charset="0"/>
                <a:cs typeface="Consolas" panose="020B0609020204030204" pitchFamily="49" charset="0"/>
              </a:rPr>
              <a:t>'double </a:t>
            </a:r>
            <a:r>
              <a:rPr lang="en-CA" sz="1600" dirty="0">
                <a:latin typeface="Consolas" panose="020B0609020204030204" pitchFamily="49" charset="0"/>
                <a:cs typeface="Consolas" panose="020B0609020204030204" pitchFamily="49" charset="0"/>
              </a:rPr>
              <a:t>[4</a:t>
            </a:r>
            <a:r>
              <a:rPr lang="en-CA"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a:p>
            <a:r>
              <a:rPr lang="en-CA" sz="1600" dirty="0">
                <a:latin typeface="Consolas" panose="020B0609020204030204" pitchFamily="49" charset="0"/>
                <a:cs typeface="Consolas" panose="020B0609020204030204" pitchFamily="49" charset="0"/>
              </a:rPr>
              <a:t>     double data[4</a:t>
            </a:r>
            <a:r>
              <a:rPr lang="en-CA" sz="1600" dirty="0">
                <a:latin typeface="Consolas" panose="020B0609020204030204" pitchFamily="49" charset="0"/>
                <a:cs typeface="Consolas" panose="020B0609020204030204" pitchFamily="49" charset="0"/>
              </a:rPr>
              <a:t>]{93.5, 97.2, 96.3, 98.4, 97.9};</a:t>
            </a:r>
            <a:endParaRPr lang="en-CA" sz="1600" dirty="0" smtClean="0">
              <a:latin typeface="Consolas" panose="020B0609020204030204" pitchFamily="49" charset="0"/>
              <a:cs typeface="Consolas" panose="020B0609020204030204" pitchFamily="49" charset="0"/>
            </a:endParaRPr>
          </a:p>
          <a:p>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endParaRPr lang="en-CA" sz="1600" dirty="0">
              <a:latin typeface="Consolas" panose="020B0609020204030204" pitchFamily="49" charset="0"/>
              <a:cs typeface="Consolas" panose="020B0609020204030204" pitchFamily="49" charset="0"/>
            </a:endParaRPr>
          </a:p>
        </p:txBody>
      </p:sp>
      <p:sp>
        <p:nvSpPr>
          <p:cNvPr id="7" name="Rounded Rectangle 6"/>
          <p:cNvSpPr/>
          <p:nvPr/>
        </p:nvSpPr>
        <p:spPr>
          <a:xfrm>
            <a:off x="3432572" y="4051672"/>
            <a:ext cx="3299668" cy="2787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72696892"/>
      </p:ext>
    </p:extLst>
  </p:cSld>
  <p:clrMapOvr>
    <a:masterClrMapping/>
  </p:clrMapOvr>
  <mc:AlternateContent xmlns:mc="http://schemas.openxmlformats.org/markup-compatibility/2006">
    <mc:Choice xmlns:p14="http://schemas.microsoft.com/office/powerpoint/2010/main" Requires="p14">
      <p:transition spd="slow" p14:dur="2000" advTm="25471"/>
    </mc:Choice>
    <mc:Fallback>
      <p:transition spd="slow" advTm="2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6" grpId="0"/>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Initial capacity</a:t>
            </a:r>
            <a:endParaRPr lang="en-CA" dirty="0"/>
          </a:p>
        </p:txBody>
      </p:sp>
      <p:sp>
        <p:nvSpPr>
          <p:cNvPr id="3" name="Content Placeholder 2"/>
          <p:cNvSpPr>
            <a:spLocks noGrp="1"/>
          </p:cNvSpPr>
          <p:nvPr>
            <p:ph idx="1"/>
          </p:nvPr>
        </p:nvSpPr>
        <p:spPr/>
        <p:txBody>
          <a:bodyPr/>
          <a:lstStyle/>
          <a:p>
            <a:r>
              <a:rPr lang="en-CA" dirty="0" smtClean="0"/>
              <a:t>The array capacity need not be known at compile time:</a:t>
            </a:r>
            <a:endParaRPr lang="en-CA" dirty="0" smtClean="0">
              <a:latin typeface="Times New Roman" panose="02020603050405020304" pitchFamily="18" charset="0"/>
              <a:cs typeface="Times New Roman" panose="02020603050405020304" pitchFamily="18"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a:solidFill>
                  <a:prstClr val="black"/>
                </a:solidFill>
                <a:latin typeface="Consolas" panose="020B0609020204030204" pitchFamily="49" charset="0"/>
                <a:cs typeface="Consolas" panose="020B0609020204030204" pitchFamily="49" charset="0"/>
              </a:rPr>
              <a:t>Function definitions</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main() </a:t>
            </a:r>
            <a:r>
              <a:rPr lang="en-CA" sz="1600" dirty="0" smtClean="0">
                <a:solidFill>
                  <a:prstClr val="black"/>
                </a:solidFill>
                <a:latin typeface="Consolas" panose="020B0609020204030204" pitchFamily="49" charset="0"/>
                <a:cs typeface="Consolas" panose="020B0609020204030204" pitchFamily="49" charset="0"/>
              </a:rPr>
              <a:t>{</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unsigned </a:t>
            </a:r>
            <a:r>
              <a:rPr lang="en-US" sz="1600" dirty="0" err="1" smtClean="0">
                <a:solidFill>
                  <a:prstClr val="black"/>
                </a:solidFill>
                <a:latin typeface="Consolas" panose="020B0609020204030204" pitchFamily="49" charset="0"/>
                <a:cs typeface="Consolas" panose="020B0609020204030204" pitchFamily="49" charset="0"/>
              </a:rPr>
              <a:t>int</a:t>
            </a:r>
            <a:r>
              <a:rPr lang="en-US" sz="1600" dirty="0" smtClean="0">
                <a:solidFill>
                  <a:prstClr val="black"/>
                </a:solidFill>
                <a:latin typeface="Consolas" panose="020B0609020204030204" pitchFamily="49" charset="0"/>
                <a:cs typeface="Consolas" panose="020B0609020204030204" pitchFamily="49" charset="0"/>
              </a:rPr>
              <a:t> n{};</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cout</a:t>
            </a:r>
            <a:r>
              <a:rPr lang="en-US" sz="1600" dirty="0" smtClean="0">
                <a:solidFill>
                  <a:prstClr val="black"/>
                </a:solidFill>
                <a:latin typeface="Consolas" panose="020B0609020204030204" pitchFamily="49" charset="0"/>
                <a:cs typeface="Consolas" panose="020B0609020204030204" pitchFamily="49" charset="0"/>
              </a:rPr>
              <a:t> &lt;&lt; "How many entries do you want?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cin</a:t>
            </a:r>
            <a:r>
              <a:rPr lang="en-US" sz="1600" dirty="0" smtClean="0">
                <a:solidFill>
                  <a:prstClr val="black"/>
                </a:solidFill>
                <a:latin typeface="Consolas" panose="020B0609020204030204" pitchFamily="49" charset="0"/>
                <a:cs typeface="Consolas" panose="020B0609020204030204" pitchFamily="49" charset="0"/>
              </a:rPr>
              <a:t> &gt;&gt; n;</a:t>
            </a: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b="1" dirty="0">
                <a:solidFill>
                  <a:srgbClr val="C00000"/>
                </a:solidFill>
                <a:latin typeface="Consolas" panose="020B0609020204030204" pitchFamily="49" charset="0"/>
                <a:cs typeface="Consolas" panose="020B0609020204030204" pitchFamily="49" charset="0"/>
              </a:rPr>
              <a:t>    double </a:t>
            </a:r>
            <a:r>
              <a:rPr lang="en-CA" sz="1600" b="1" dirty="0" smtClean="0">
                <a:solidFill>
                  <a:srgbClr val="C00000"/>
                </a:solidFill>
                <a:latin typeface="Consolas" panose="020B0609020204030204" pitchFamily="49" charset="0"/>
                <a:cs typeface="Consolas" panose="020B0609020204030204" pitchFamily="49" charset="0"/>
              </a:rPr>
              <a:t>data[n]{};   // All entries initialized to 0.0</a:t>
            </a:r>
            <a:endParaRPr lang="en-CA" sz="1600" b="1" dirty="0">
              <a:solidFill>
                <a:srgbClr val="C00000"/>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for ( </a:t>
            </a: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k{0}; k &lt; </a:t>
            </a:r>
            <a:r>
              <a:rPr lang="en-CA" sz="1600" dirty="0" smtClean="0">
                <a:solidFill>
                  <a:prstClr val="black"/>
                </a:solidFill>
                <a:latin typeface="Consolas" panose="020B0609020204030204" pitchFamily="49" charset="0"/>
                <a:cs typeface="Consolas" panose="020B0609020204030204" pitchFamily="49" charset="0"/>
              </a:rPr>
              <a:t>n; </a:t>
            </a:r>
            <a:r>
              <a:rPr lang="en-CA" sz="1600" dirty="0">
                <a:solidFill>
                  <a:prstClr val="black"/>
                </a:solidFill>
                <a:latin typeface="Consolas" panose="020B0609020204030204" pitchFamily="49" charset="0"/>
                <a:cs typeface="Consolas" panose="020B0609020204030204" pitchFamily="49" charset="0"/>
              </a:rPr>
              <a:t>++k ) </a:t>
            </a:r>
            <a:r>
              <a:rPr lang="en-CA" sz="1600" dirty="0" smtClean="0">
                <a:solidFill>
                  <a:prstClr val="black"/>
                </a:solidFill>
                <a:latin typeface="Consolas" panose="020B0609020204030204" pitchFamily="49" charset="0"/>
                <a:cs typeface="Consolas" panose="020B0609020204030204" pitchFamily="49" charset="0"/>
              </a:rPr>
              <a:t>{</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cout</a:t>
            </a:r>
            <a:r>
              <a:rPr lang="en-US" sz="1600" dirty="0" smtClean="0">
                <a:solidFill>
                  <a:prstClr val="black"/>
                </a:solidFill>
                <a:latin typeface="Consolas" panose="020B0609020204030204" pitchFamily="49" charset="0"/>
                <a:cs typeface="Consolas" panose="020B0609020204030204" pitchFamily="49" charset="0"/>
              </a:rPr>
              <a:t> &lt;&lt; "Enter entry " &lt;&lt; k &lt;&lt; ": ";</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r>
              <a:rPr lang="en-CA" sz="1600" dirty="0" err="1" smtClean="0">
                <a:solidFill>
                  <a:prstClr val="black"/>
                </a:solidFill>
                <a:latin typeface="Consolas" panose="020B0609020204030204" pitchFamily="49" charset="0"/>
                <a:cs typeface="Consolas" panose="020B0609020204030204" pitchFamily="49" charset="0"/>
              </a:rPr>
              <a:t>std</a:t>
            </a:r>
            <a:r>
              <a:rPr lang="en-CA" sz="1600" dirty="0" smtClean="0">
                <a:solidFill>
                  <a:prstClr val="black"/>
                </a:solidFill>
                <a:latin typeface="Consolas" panose="020B0609020204030204" pitchFamily="49" charset="0"/>
                <a:cs typeface="Consolas" panose="020B0609020204030204" pitchFamily="49" charset="0"/>
              </a:rPr>
              <a:t>::</a:t>
            </a:r>
            <a:r>
              <a:rPr lang="en-CA" sz="1600" dirty="0" err="1" smtClean="0">
                <a:solidFill>
                  <a:prstClr val="black"/>
                </a:solidFill>
                <a:latin typeface="Consolas" panose="020B0609020204030204" pitchFamily="49" charset="0"/>
                <a:cs typeface="Consolas" panose="020B0609020204030204" pitchFamily="49" charset="0"/>
              </a:rPr>
              <a:t>cin</a:t>
            </a:r>
            <a:r>
              <a:rPr lang="en-CA" sz="1600" dirty="0" smtClean="0">
                <a:solidFill>
                  <a:prstClr val="black"/>
                </a:solidFill>
                <a:latin typeface="Consolas" panose="020B0609020204030204" pitchFamily="49" charset="0"/>
                <a:cs typeface="Consolas" panose="020B0609020204030204" pitchFamily="49" charset="0"/>
              </a:rPr>
              <a:t> &gt;&gt; </a:t>
            </a:r>
            <a:r>
              <a:rPr lang="en-CA" sz="1600" dirty="0">
                <a:solidFill>
                  <a:prstClr val="black"/>
                </a:solidFill>
                <a:latin typeface="Consolas" panose="020B0609020204030204" pitchFamily="49" charset="0"/>
                <a:cs typeface="Consolas" panose="020B0609020204030204" pitchFamily="49" charset="0"/>
              </a:rPr>
              <a:t>data[k</a:t>
            </a:r>
            <a:r>
              <a:rPr lang="en-CA" sz="1600" dirty="0" smtClean="0">
                <a:solidFill>
                  <a:prstClr val="black"/>
                </a:solidFill>
                <a:latin typeface="Consolas" panose="020B0609020204030204" pitchFamily="49" charset="0"/>
                <a:cs typeface="Consolas" panose="020B0609020204030204" pitchFamily="49" charset="0"/>
              </a:rPr>
              <a:t>];</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return 0;</a:t>
            </a:r>
          </a:p>
          <a:p>
            <a:pPr marL="857250" lvl="2" indent="0">
              <a:buNone/>
            </a:pPr>
            <a:r>
              <a:rPr lang="en-CA" sz="1600" dirty="0">
                <a:solidFill>
                  <a:prstClr val="black"/>
                </a:solidFill>
                <a:latin typeface="Consolas" panose="020B0609020204030204" pitchFamily="49" charset="0"/>
                <a:cs typeface="Consolas" panose="020B0609020204030204" pitchFamily="49" charset="0"/>
              </a:rPr>
              <a:t>}</a:t>
            </a:r>
            <a:endParaRPr lang="en-CA" sz="1600" dirty="0">
              <a:solidFill>
                <a:prstClr val="black"/>
              </a:solidFill>
              <a:latin typeface="Consolas" panose="020B0609020204030204" pitchFamily="49" charset="0"/>
              <a:cs typeface="Consolas" panose="020B0609020204030204" pitchFamily="49" charset="0"/>
            </a:endParaRPr>
          </a:p>
        </p:txBody>
      </p:sp>
      <p:sp>
        <p:nvSpPr>
          <p:cNvPr id="5" name="Rounded Rectangle 4"/>
          <p:cNvSpPr/>
          <p:nvPr/>
        </p:nvSpPr>
        <p:spPr>
          <a:xfrm>
            <a:off x="1810296" y="2603004"/>
            <a:ext cx="5209976" cy="8259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797596" y="3755132"/>
            <a:ext cx="196961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4017144" y="4318496"/>
            <a:ext cx="26682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86610337"/>
      </p:ext>
    </p:extLst>
  </p:cSld>
  <p:clrMapOvr>
    <a:masterClrMapping/>
  </p:clrMapOvr>
  <mc:AlternateContent xmlns:mc="http://schemas.openxmlformats.org/markup-compatibility/2006">
    <mc:Choice xmlns:p14="http://schemas.microsoft.com/office/powerpoint/2010/main" Requires="p14">
      <p:transition spd="slow" p14:dur="2000" advTm="67457"/>
    </mc:Choice>
    <mc:Fallback>
      <p:transition spd="slow" advTm="6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P spid="6" grpId="1"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 properties</a:t>
            </a:r>
            <a:endParaRPr lang="en-CA" dirty="0"/>
          </a:p>
        </p:txBody>
      </p:sp>
      <p:sp>
        <p:nvSpPr>
          <p:cNvPr id="3" name="Content Placeholder 2"/>
          <p:cNvSpPr>
            <a:spLocks noGrp="1"/>
          </p:cNvSpPr>
          <p:nvPr>
            <p:ph idx="1"/>
          </p:nvPr>
        </p:nvSpPr>
        <p:spPr/>
        <p:txBody>
          <a:bodyPr/>
          <a:lstStyle/>
          <a:p>
            <a:r>
              <a:rPr lang="en-CA" dirty="0" smtClean="0"/>
              <a:t>Like other local variables:</a:t>
            </a:r>
          </a:p>
          <a:p>
            <a:pPr lvl="1"/>
            <a:r>
              <a:rPr lang="en-CA" dirty="0" smtClean="0"/>
              <a:t>Arrays go out of scope</a:t>
            </a:r>
          </a:p>
          <a:p>
            <a:pPr lvl="1"/>
            <a:r>
              <a:rPr lang="en-CA" dirty="0" smtClean="0"/>
              <a:t>May or may not be initialized</a:t>
            </a:r>
          </a:p>
          <a:p>
            <a:pPr lvl="1"/>
            <a:endParaRPr lang="en-CA" dirty="0"/>
          </a:p>
          <a:p>
            <a:r>
              <a:rPr lang="en-CA" dirty="0" smtClean="0"/>
              <a:t>An array of </a:t>
            </a:r>
            <a:r>
              <a:rPr lang="en-CA" dirty="0" smtClean="0">
                <a:latin typeface="Consolas" panose="020B0609020204030204" pitchFamily="49" charset="0"/>
                <a:cs typeface="Consolas" panose="020B0609020204030204" pitchFamily="49" charset="0"/>
              </a:rPr>
              <a:t>double</a:t>
            </a:r>
            <a:r>
              <a:rPr lang="en-CA" dirty="0" smtClean="0"/>
              <a:t> is not a </a:t>
            </a:r>
            <a:r>
              <a:rPr lang="en-CA" dirty="0" smtClean="0">
                <a:latin typeface="Consolas" panose="020B0609020204030204" pitchFamily="49" charset="0"/>
                <a:cs typeface="Consolas" panose="020B0609020204030204" pitchFamily="49" charset="0"/>
              </a:rPr>
              <a:t>double</a:t>
            </a:r>
          </a:p>
          <a:p>
            <a:pPr lvl="1"/>
            <a:r>
              <a:rPr lang="en-CA" dirty="0" smtClean="0"/>
              <a:t>Suppose we declare:</a:t>
            </a:r>
          </a:p>
          <a:p>
            <a:pPr marL="457200" lvl="1" indent="0">
              <a:buNone/>
            </a:pPr>
            <a:r>
              <a:rPr lang="en-CA" dirty="0" smtClean="0"/>
              <a:t>	      </a:t>
            </a:r>
            <a:r>
              <a:rPr lang="en-CA" dirty="0" smtClean="0">
                <a:latin typeface="Consolas" panose="020B0609020204030204" pitchFamily="49" charset="0"/>
                <a:cs typeface="Consolas" panose="020B0609020204030204" pitchFamily="49" charset="0"/>
              </a:rPr>
              <a:t>double data[10]{};</a:t>
            </a:r>
            <a:endParaRPr lang="en-CA" dirty="0"/>
          </a:p>
          <a:p>
            <a:pPr lvl="2"/>
            <a:r>
              <a:rPr lang="en-CA" dirty="0" smtClean="0"/>
              <a:t>You can use </a:t>
            </a:r>
            <a:r>
              <a:rPr lang="en-CA" dirty="0" smtClean="0">
                <a:latin typeface="Consolas" panose="020B0609020204030204" pitchFamily="49" charset="0"/>
                <a:cs typeface="Consolas" panose="020B0609020204030204" pitchFamily="49" charset="0"/>
              </a:rPr>
              <a:t>data[3]</a:t>
            </a:r>
            <a:r>
              <a:rPr lang="en-CA" dirty="0" smtClean="0"/>
              <a:t> in an arithmetic expression</a:t>
            </a:r>
          </a:p>
          <a:p>
            <a:pPr lvl="2"/>
            <a:r>
              <a:rPr lang="en-CA" dirty="0" smtClean="0"/>
              <a:t>You cannot use </a:t>
            </a:r>
            <a:r>
              <a:rPr lang="en-CA" dirty="0" smtClean="0">
                <a:latin typeface="Consolas" panose="020B0609020204030204" pitchFamily="49" charset="0"/>
                <a:cs typeface="Consolas" panose="020B0609020204030204" pitchFamily="49" charset="0"/>
              </a:rPr>
              <a:t>data</a:t>
            </a:r>
            <a:r>
              <a:rPr lang="en-CA" dirty="0"/>
              <a:t> in an arithmetic expression</a:t>
            </a:r>
            <a:endParaRPr lang="en-CA" dirty="0" smtClean="0"/>
          </a:p>
          <a:p>
            <a:pPr lvl="1"/>
            <a:endParaRPr lang="en-CA" dirty="0" smtClean="0"/>
          </a:p>
          <a:p>
            <a:pPr lvl="1"/>
            <a:r>
              <a:rPr lang="en-CA" dirty="0"/>
              <a:t>Suppose we declare:</a:t>
            </a:r>
          </a:p>
          <a:p>
            <a:pPr marL="457200" lvl="1" indent="0">
              <a:buNone/>
            </a:pPr>
            <a:r>
              <a:rPr lang="en-CA" dirty="0"/>
              <a:t>	      </a:t>
            </a:r>
            <a:r>
              <a:rPr lang="en-CA" dirty="0" smtClean="0">
                <a:latin typeface="Consolas" panose="020B0609020204030204" pitchFamily="49" charset="0"/>
                <a:cs typeface="Consolas" panose="020B0609020204030204" pitchFamily="49" charset="0"/>
              </a:rPr>
              <a:t>bool flags[5]{};</a:t>
            </a:r>
            <a:endParaRPr lang="en-CA" dirty="0"/>
          </a:p>
          <a:p>
            <a:pPr lvl="2"/>
            <a:r>
              <a:rPr lang="en-CA" dirty="0"/>
              <a:t>You can use </a:t>
            </a:r>
            <a:r>
              <a:rPr lang="en-CA" dirty="0" smtClean="0">
                <a:latin typeface="Consolas" panose="020B0609020204030204" pitchFamily="49" charset="0"/>
                <a:cs typeface="Consolas" panose="020B0609020204030204" pitchFamily="49" charset="0"/>
              </a:rPr>
              <a:t>flags[2]</a:t>
            </a:r>
            <a:r>
              <a:rPr lang="en-CA" dirty="0" smtClean="0"/>
              <a:t> </a:t>
            </a:r>
            <a:r>
              <a:rPr lang="en-CA" dirty="0"/>
              <a:t>in </a:t>
            </a:r>
            <a:r>
              <a:rPr lang="en-CA" dirty="0" smtClean="0"/>
              <a:t>a logical expression</a:t>
            </a:r>
            <a:endParaRPr lang="en-CA" dirty="0"/>
          </a:p>
          <a:p>
            <a:pPr lvl="2"/>
            <a:r>
              <a:rPr lang="en-CA" dirty="0"/>
              <a:t>You cannot use </a:t>
            </a:r>
            <a:r>
              <a:rPr lang="en-CA" dirty="0" smtClean="0">
                <a:latin typeface="Consolas" panose="020B0609020204030204" pitchFamily="49" charset="0"/>
                <a:cs typeface="Consolas" panose="020B0609020204030204" pitchFamily="49" charset="0"/>
              </a:rPr>
              <a:t>flags</a:t>
            </a:r>
            <a:r>
              <a:rPr lang="en-CA" dirty="0"/>
              <a:t> in a logical expression</a:t>
            </a:r>
          </a:p>
          <a:p>
            <a:pPr lvl="1"/>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90381594"/>
      </p:ext>
    </p:extLst>
  </p:cSld>
  <p:clrMapOvr>
    <a:masterClrMapping/>
  </p:clrMapOvr>
  <mc:AlternateContent xmlns:mc="http://schemas.openxmlformats.org/markup-compatibility/2006">
    <mc:Choice xmlns:p14="http://schemas.microsoft.com/office/powerpoint/2010/main" Requires="p14">
      <p:transition spd="slow" p14:dur="2000" advTm="101093"/>
    </mc:Choice>
    <mc:Fallback>
      <p:transition spd="slow" advTm="10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the limitations of variables</a:t>
            </a:r>
          </a:p>
          <a:p>
            <a:pPr lvl="1"/>
            <a:r>
              <a:rPr lang="en-CA" dirty="0" smtClean="0"/>
              <a:t>Introduce </a:t>
            </a:r>
            <a:r>
              <a:rPr lang="en-CA" dirty="0" smtClean="0"/>
              <a:t>local arrays</a:t>
            </a:r>
          </a:p>
          <a:p>
            <a:pPr lvl="1"/>
            <a:r>
              <a:rPr lang="en-US" dirty="0" smtClean="0"/>
              <a:t>Look at initializing arrays</a:t>
            </a:r>
            <a:endParaRPr lang="en-CA" dirty="0" smtClean="0"/>
          </a:p>
          <a:p>
            <a:pPr lvl="1"/>
            <a:r>
              <a:rPr lang="en-CA" dirty="0" smtClean="0"/>
              <a:t>Describe their design and </a:t>
            </a:r>
            <a:r>
              <a:rPr lang="en-CA" dirty="0" smtClean="0"/>
              <a:t>use</a:t>
            </a:r>
          </a:p>
          <a:p>
            <a:pPr lvl="2"/>
            <a:r>
              <a:rPr lang="en-US" dirty="0" smtClean="0"/>
              <a:t>We will see a number of applications</a:t>
            </a:r>
            <a:endParaRPr lang="en-CA" dirty="0" smtClean="0"/>
          </a:p>
          <a:p>
            <a:pPr lvl="1"/>
            <a:r>
              <a:rPr lang="en-CA" dirty="0" smtClean="0"/>
              <a:t>Consider all the consequences of using arrays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2185"/>
    </mc:Choice>
    <mc:Fallback>
      <p:transition spd="slow" advTm="2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CA" dirty="0"/>
          </a:p>
        </p:txBody>
      </p:sp>
      <p:sp>
        <p:nvSpPr>
          <p:cNvPr id="3" name="Content Placeholder 2"/>
          <p:cNvSpPr>
            <a:spLocks noGrp="1"/>
          </p:cNvSpPr>
          <p:nvPr>
            <p:ph idx="1"/>
          </p:nvPr>
        </p:nvSpPr>
        <p:spPr/>
        <p:txBody>
          <a:bodyPr/>
          <a:lstStyle/>
          <a:p>
            <a:r>
              <a:rPr lang="en-US" dirty="0" smtClean="0"/>
              <a:t>For the next four applications,</a:t>
            </a:r>
          </a:p>
          <a:p>
            <a:pPr marL="0" indent="0">
              <a:buNone/>
            </a:pPr>
            <a:r>
              <a:rPr lang="en-US" dirty="0"/>
              <a:t>	</a:t>
            </a:r>
            <a:r>
              <a:rPr lang="en-US" dirty="0" smtClean="0"/>
              <a:t>we will assume that we have an array with </a:t>
            </a:r>
            <a:r>
              <a:rPr lang="en-US" i="1" dirty="0" smtClean="0">
                <a:latin typeface="Times New Roman" panose="02020603050405020304" pitchFamily="18" charset="0"/>
                <a:ea typeface="Tahoma" panose="020B0604030504040204" pitchFamily="34" charset="0"/>
                <a:cs typeface="Times New Roman" panose="02020603050405020304" pitchFamily="18" charset="0"/>
              </a:rPr>
              <a:t>n</a:t>
            </a:r>
            <a:r>
              <a:rPr lang="en-US" dirty="0" smtClean="0"/>
              <a:t> entries:</a:t>
            </a: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a:solidFill>
                  <a:prstClr val="black"/>
                </a:solidFill>
                <a:latin typeface="Consolas" panose="020B0609020204030204" pitchFamily="49" charset="0"/>
                <a:cs typeface="Consolas" panose="020B0609020204030204" pitchFamily="49" charset="0"/>
              </a:rPr>
              <a:t>Function definitions</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main() {</a:t>
            </a:r>
          </a:p>
          <a:p>
            <a:pPr marL="857250" lvl="2" indent="0">
              <a:buNone/>
            </a:pPr>
            <a:r>
              <a:rPr lang="en-US" sz="1600" dirty="0">
                <a:solidFill>
                  <a:prstClr val="black"/>
                </a:solidFill>
                <a:latin typeface="Consolas" panose="020B0609020204030204" pitchFamily="49" charset="0"/>
                <a:cs typeface="Consolas" panose="020B0609020204030204" pitchFamily="49" charset="0"/>
              </a:rPr>
              <a:t>    unsigned </a:t>
            </a:r>
            <a:r>
              <a:rPr lang="en-US" sz="1600" dirty="0" err="1">
                <a:solidFill>
                  <a:prstClr val="black"/>
                </a:solidFill>
                <a:latin typeface="Consolas" panose="020B0609020204030204" pitchFamily="49" charset="0"/>
                <a:cs typeface="Consolas" panose="020B0609020204030204" pitchFamily="49" charset="0"/>
              </a:rPr>
              <a:t>int</a:t>
            </a:r>
            <a:r>
              <a:rPr lang="en-US" sz="1600" dirty="0">
                <a:solidFill>
                  <a:prstClr val="black"/>
                </a:solidFill>
                <a:latin typeface="Consolas" panose="020B0609020204030204" pitchFamily="49" charset="0"/>
                <a:cs typeface="Consolas" panose="020B0609020204030204" pitchFamily="49" charset="0"/>
              </a:rPr>
              <a:t> n{};</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err="1">
                <a:solidFill>
                  <a:prstClr val="black"/>
                </a:solidFill>
                <a:latin typeface="Consolas" panose="020B0609020204030204" pitchFamily="49" charset="0"/>
                <a:cs typeface="Consolas" panose="020B0609020204030204" pitchFamily="49" charset="0"/>
              </a:rPr>
              <a:t>std</a:t>
            </a:r>
            <a:r>
              <a:rPr lang="en-US" sz="1600" dirty="0">
                <a:solidFill>
                  <a:prstClr val="black"/>
                </a:solidFill>
                <a:latin typeface="Consolas" panose="020B0609020204030204" pitchFamily="49" charset="0"/>
                <a:cs typeface="Consolas" panose="020B0609020204030204" pitchFamily="49" charset="0"/>
              </a:rPr>
              <a:t>::</a:t>
            </a:r>
            <a:r>
              <a:rPr lang="en-US" sz="1600" dirty="0" err="1">
                <a:solidFill>
                  <a:prstClr val="black"/>
                </a:solidFill>
                <a:latin typeface="Consolas" panose="020B0609020204030204" pitchFamily="49" charset="0"/>
                <a:cs typeface="Consolas" panose="020B0609020204030204" pitchFamily="49" charset="0"/>
              </a:rPr>
              <a:t>cout</a:t>
            </a:r>
            <a:r>
              <a:rPr lang="en-US" sz="1600" dirty="0">
                <a:solidFill>
                  <a:prstClr val="black"/>
                </a:solidFill>
                <a:latin typeface="Consolas" panose="020B0609020204030204" pitchFamily="49" charset="0"/>
                <a:cs typeface="Consolas" panose="020B0609020204030204" pitchFamily="49" charset="0"/>
              </a:rPr>
              <a:t> &lt;&lt; "How many entries do you want?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err="1">
                <a:solidFill>
                  <a:prstClr val="black"/>
                </a:solidFill>
                <a:latin typeface="Consolas" panose="020B0609020204030204" pitchFamily="49" charset="0"/>
                <a:cs typeface="Consolas" panose="020B0609020204030204" pitchFamily="49" charset="0"/>
              </a:rPr>
              <a:t>std</a:t>
            </a:r>
            <a:r>
              <a:rPr lang="en-US" sz="1600" dirty="0">
                <a:solidFill>
                  <a:prstClr val="black"/>
                </a:solidFill>
                <a:latin typeface="Consolas" panose="020B0609020204030204" pitchFamily="49" charset="0"/>
                <a:cs typeface="Consolas" panose="020B0609020204030204" pitchFamily="49" charset="0"/>
              </a:rPr>
              <a:t>::</a:t>
            </a:r>
            <a:r>
              <a:rPr lang="en-US" sz="1600" dirty="0" err="1">
                <a:solidFill>
                  <a:prstClr val="black"/>
                </a:solidFill>
                <a:latin typeface="Consolas" panose="020B0609020204030204" pitchFamily="49" charset="0"/>
                <a:cs typeface="Consolas" panose="020B0609020204030204" pitchFamily="49" charset="0"/>
              </a:rPr>
              <a:t>cin</a:t>
            </a:r>
            <a:r>
              <a:rPr lang="en-US" sz="1600" dirty="0">
                <a:solidFill>
                  <a:prstClr val="black"/>
                </a:solidFill>
                <a:latin typeface="Consolas" panose="020B0609020204030204" pitchFamily="49" charset="0"/>
                <a:cs typeface="Consolas" panose="020B0609020204030204" pitchFamily="49" charset="0"/>
              </a:rPr>
              <a:t> &gt;&gt; n;</a:t>
            </a:r>
          </a:p>
          <a:p>
            <a:pPr marL="857250" lvl="2" indent="0">
              <a:buNone/>
            </a:pPr>
            <a:r>
              <a:rPr lang="en-US" sz="1600" dirty="0" smtClean="0">
                <a:latin typeface="Consolas" panose="020B0609020204030204" pitchFamily="49" charset="0"/>
                <a:cs typeface="Consolas" panose="020B0609020204030204" pitchFamily="49" charset="0"/>
              </a:rPr>
              <a:t>    assert</a:t>
            </a:r>
            <a:r>
              <a:rPr lang="en-US" sz="1600" dirty="0">
                <a:latin typeface="Consolas" panose="020B0609020204030204" pitchFamily="49" charset="0"/>
                <a:cs typeface="Consolas" panose="020B0609020204030204" pitchFamily="49" charset="0"/>
              </a:rPr>
              <a:t>( n &gt; 0 );</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CA" sz="1600" dirty="0" smtClean="0">
              <a:latin typeface="Consolas" panose="020B0609020204030204" pitchFamily="49" charset="0"/>
              <a:cs typeface="Consolas" panose="020B0609020204030204" pitchFamily="49" charset="0"/>
            </a:endParaRPr>
          </a:p>
          <a:p>
            <a:pPr marL="85725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double data[n</a:t>
            </a:r>
            <a:r>
              <a:rPr lang="en-CA" sz="1600" dirty="0" smtClean="0">
                <a:latin typeface="Consolas" panose="020B0609020204030204" pitchFamily="49" charset="0"/>
                <a:cs typeface="Consolas" panose="020B0609020204030204" pitchFamily="49" charset="0"/>
              </a:rPr>
              <a:t>]{};</a:t>
            </a: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for ( </a:t>
            </a:r>
            <a:r>
              <a:rPr lang="en-CA" sz="1600" dirty="0" err="1">
                <a:solidFill>
                  <a:prstClr val="black"/>
                </a:solidFill>
                <a:latin typeface="Consolas" panose="020B0609020204030204" pitchFamily="49" charset="0"/>
                <a:cs typeface="Consolas" panose="020B0609020204030204" pitchFamily="49" charset="0"/>
              </a:rPr>
              <a:t>int</a:t>
            </a:r>
            <a:r>
              <a:rPr lang="en-CA" sz="1600" dirty="0">
                <a:solidFill>
                  <a:prstClr val="black"/>
                </a:solidFill>
                <a:latin typeface="Consolas" panose="020B0609020204030204" pitchFamily="49" charset="0"/>
                <a:cs typeface="Consolas" panose="020B0609020204030204" pitchFamily="49" charset="0"/>
              </a:rPr>
              <a:t> k{0}; k &lt; n; ++k )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err="1">
                <a:solidFill>
                  <a:prstClr val="black"/>
                </a:solidFill>
                <a:latin typeface="Consolas" panose="020B0609020204030204" pitchFamily="49" charset="0"/>
                <a:cs typeface="Consolas" panose="020B0609020204030204" pitchFamily="49" charset="0"/>
              </a:rPr>
              <a:t>std</a:t>
            </a:r>
            <a:r>
              <a:rPr lang="en-US" sz="1600" dirty="0">
                <a:solidFill>
                  <a:prstClr val="black"/>
                </a:solidFill>
                <a:latin typeface="Consolas" panose="020B0609020204030204" pitchFamily="49" charset="0"/>
                <a:cs typeface="Consolas" panose="020B0609020204030204" pitchFamily="49" charset="0"/>
              </a:rPr>
              <a:t>::</a:t>
            </a:r>
            <a:r>
              <a:rPr lang="en-US" sz="1600" dirty="0" err="1">
                <a:solidFill>
                  <a:prstClr val="black"/>
                </a:solidFill>
                <a:latin typeface="Consolas" panose="020B0609020204030204" pitchFamily="49" charset="0"/>
                <a:cs typeface="Consolas" panose="020B0609020204030204" pitchFamily="49" charset="0"/>
              </a:rPr>
              <a:t>cout</a:t>
            </a:r>
            <a:r>
              <a:rPr lang="en-US" sz="1600" dirty="0">
                <a:solidFill>
                  <a:prstClr val="black"/>
                </a:solidFill>
                <a:latin typeface="Consolas" panose="020B0609020204030204" pitchFamily="49" charset="0"/>
                <a:cs typeface="Consolas" panose="020B0609020204030204" pitchFamily="49" charset="0"/>
              </a:rPr>
              <a:t> &lt;&lt; "Enter entry " &lt;&lt; k &lt;&lt; ": ";</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r>
              <a:rPr lang="en-CA" sz="1600" dirty="0" err="1">
                <a:solidFill>
                  <a:prstClr val="black"/>
                </a:solidFill>
                <a:latin typeface="Consolas" panose="020B0609020204030204" pitchFamily="49" charset="0"/>
                <a:cs typeface="Consolas" panose="020B0609020204030204" pitchFamily="49" charset="0"/>
              </a:rPr>
              <a:t>std</a:t>
            </a:r>
            <a:r>
              <a:rPr lang="en-CA" sz="1600" dirty="0">
                <a:solidFill>
                  <a:prstClr val="black"/>
                </a:solidFill>
                <a:latin typeface="Consolas" panose="020B0609020204030204" pitchFamily="49" charset="0"/>
                <a:cs typeface="Consolas" panose="020B0609020204030204" pitchFamily="49" charset="0"/>
              </a:rPr>
              <a:t>::</a:t>
            </a:r>
            <a:r>
              <a:rPr lang="en-CA" sz="1600" dirty="0" err="1">
                <a:solidFill>
                  <a:prstClr val="black"/>
                </a:solidFill>
                <a:latin typeface="Consolas" panose="020B0609020204030204" pitchFamily="49" charset="0"/>
                <a:cs typeface="Consolas" panose="020B0609020204030204" pitchFamily="49" charset="0"/>
              </a:rPr>
              <a:t>cin</a:t>
            </a:r>
            <a:r>
              <a:rPr lang="en-CA" sz="1600" dirty="0">
                <a:solidFill>
                  <a:prstClr val="black"/>
                </a:solidFill>
                <a:latin typeface="Consolas" panose="020B0609020204030204" pitchFamily="49" charset="0"/>
                <a:cs typeface="Consolas" panose="020B0609020204030204" pitchFamily="49" charset="0"/>
              </a:rPr>
              <a:t> &gt;&gt; data[k];</a:t>
            </a:r>
          </a:p>
          <a:p>
            <a:pPr marL="857250" lvl="2" indent="0">
              <a:buNone/>
            </a:pPr>
            <a:r>
              <a:rPr lang="en-CA" sz="1600" dirty="0">
                <a:solidFill>
                  <a:prstClr val="black"/>
                </a:solidFill>
                <a:latin typeface="Consolas" panose="020B0609020204030204" pitchFamily="49" charset="0"/>
                <a:cs typeface="Consolas" panose="020B0609020204030204" pitchFamily="49" charset="0"/>
              </a:rPr>
              <a:t>    </a:t>
            </a:r>
            <a:r>
              <a:rPr lang="en-CA" sz="1600" dirty="0" smtClean="0">
                <a:solidFill>
                  <a:prstClr val="black"/>
                </a:solidFill>
                <a:latin typeface="Consolas" panose="020B0609020204030204" pitchFamily="49" charset="0"/>
                <a:cs typeface="Consolas" panose="020B0609020204030204" pitchFamily="49" charset="0"/>
              </a:rPr>
              <a:t>}</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 Carry on from here...</a:t>
            </a:r>
            <a:endParaRPr lang="en-CA" sz="1600" dirty="0">
              <a:solidFill>
                <a:prstClr val="black"/>
              </a:solidFill>
              <a:latin typeface="Consolas" panose="020B0609020204030204" pitchFamily="49" charset="0"/>
              <a:cs typeface="Consolas" panose="020B0609020204030204" pitchFamily="49" charset="0"/>
            </a:endParaRPr>
          </a:p>
        </p:txBody>
      </p:sp>
      <p:sp>
        <p:nvSpPr>
          <p:cNvPr id="5" name="Rounded Rectangle 4"/>
          <p:cNvSpPr/>
          <p:nvPr/>
        </p:nvSpPr>
        <p:spPr>
          <a:xfrm>
            <a:off x="1797596" y="2924944"/>
            <a:ext cx="5294684" cy="12241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801788" y="4365104"/>
            <a:ext cx="197812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805980" y="4941168"/>
            <a:ext cx="5142284" cy="12241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70761073"/>
      </p:ext>
    </p:extLst>
  </p:cSld>
  <p:clrMapOvr>
    <a:masterClrMapping/>
  </p:clrMapOvr>
  <mc:AlternateContent xmlns:mc="http://schemas.openxmlformats.org/markup-compatibility/2006">
    <mc:Choice xmlns:p14="http://schemas.microsoft.com/office/powerpoint/2010/main" Requires="p14">
      <p:transition spd="slow" p14:dur="2000" advTm="67270"/>
    </mc:Choice>
    <mc:Fallback>
      <p:transition spd="slow" advTm="6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P spid="6" grpId="1"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CA" dirty="0"/>
          </a:p>
        </p:txBody>
      </p:sp>
      <p:sp>
        <p:nvSpPr>
          <p:cNvPr id="3" name="Content Placeholder 2"/>
          <p:cNvSpPr>
            <a:spLocks noGrp="1"/>
          </p:cNvSpPr>
          <p:nvPr>
            <p:ph idx="1"/>
          </p:nvPr>
        </p:nvSpPr>
        <p:spPr/>
        <p:txBody>
          <a:bodyPr/>
          <a:lstStyle/>
          <a:p>
            <a:r>
              <a:rPr lang="en-US" dirty="0" smtClean="0"/>
              <a:t>Let us find the average value:</a:t>
            </a:r>
          </a:p>
          <a:p>
            <a:endParaRPr lang="en-US" dirty="0"/>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sum{0.0};</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for ( unsigned </a:t>
            </a:r>
            <a:r>
              <a:rPr lang="en-US" sz="1600" dirty="0" err="1" smtClean="0">
                <a:solidFill>
                  <a:prstClr val="black"/>
                </a:solidFill>
                <a:latin typeface="Consolas" panose="020B0609020204030204" pitchFamily="49" charset="0"/>
                <a:cs typeface="Consolas" panose="020B0609020204030204" pitchFamily="49" charset="0"/>
              </a:rPr>
              <a:t>int</a:t>
            </a:r>
            <a:r>
              <a:rPr lang="en-US" sz="1600" dirty="0" smtClean="0">
                <a:solidFill>
                  <a:prstClr val="black"/>
                </a:solidFill>
                <a:latin typeface="Consolas" panose="020B0609020204030204" pitchFamily="49" charset="0"/>
                <a:cs typeface="Consolas" panose="020B0609020204030204" pitchFamily="49" charset="0"/>
              </a:rPr>
              <a:t> k{0}; k &lt; n; ++k ) {</a:t>
            </a: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sum += data[k];</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average{ sum/n };</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cout</a:t>
            </a:r>
            <a:r>
              <a:rPr lang="en-US" sz="1600" dirty="0" smtClean="0">
                <a:solidFill>
                  <a:prstClr val="black"/>
                </a:solidFill>
                <a:latin typeface="Consolas" panose="020B0609020204030204" pitchFamily="49" charset="0"/>
                <a:cs typeface="Consolas" panose="020B0609020204030204" pitchFamily="49" charset="0"/>
              </a:rPr>
              <a:t> &lt;&lt; "The average is " &lt;&lt; average &lt;&lt;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endl</a:t>
            </a:r>
            <a:r>
              <a:rPr lang="en-US" sz="1600" dirty="0" smtClean="0">
                <a:solidFill>
                  <a:prstClr val="black"/>
                </a:solidFill>
                <a:latin typeface="Consolas" panose="020B0609020204030204" pitchFamily="49" charset="0"/>
                <a:cs typeface="Consolas" panose="020B0609020204030204" pitchFamily="49" charset="0"/>
              </a:rPr>
              <a:t>;</a:t>
            </a:r>
            <a:endParaRPr lang="en-US" sz="1600" dirty="0">
              <a:solidFill>
                <a:prstClr val="black"/>
              </a:solidFill>
              <a:latin typeface="Consolas" panose="020B0609020204030204" pitchFamily="49" charset="0"/>
              <a:cs typeface="Consolas" panose="020B0609020204030204" pitchFamily="49"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207017704"/>
              </p:ext>
            </p:extLst>
          </p:nvPr>
        </p:nvGraphicFramePr>
        <p:xfrm>
          <a:off x="4283471" y="1410971"/>
          <a:ext cx="1440657" cy="845185"/>
        </p:xfrm>
        <a:graphic>
          <a:graphicData uri="http://schemas.openxmlformats.org/presentationml/2006/ole">
            <mc:AlternateContent xmlns:mc="http://schemas.openxmlformats.org/markup-compatibility/2006">
              <mc:Choice xmlns:v="urn:schemas-microsoft-com:vml" Requires="v">
                <p:oleObj spid="_x0000_s1036" name="Equation" r:id="rId6" imgW="672840" imgH="393480" progId="Equation.DSMT4">
                  <p:embed/>
                </p:oleObj>
              </mc:Choice>
              <mc:Fallback>
                <p:oleObj name="Equation" r:id="rId6" imgW="672840" imgH="393480" progId="Equation.DSMT4">
                  <p:embed/>
                  <p:pic>
                    <p:nvPicPr>
                      <p:cNvPr id="0" name=""/>
                      <p:cNvPicPr/>
                      <p:nvPr/>
                    </p:nvPicPr>
                    <p:blipFill>
                      <a:blip r:embed="rId7"/>
                      <a:stretch>
                        <a:fillRect/>
                      </a:stretch>
                    </p:blipFill>
                    <p:spPr>
                      <a:xfrm>
                        <a:off x="4283471" y="1410971"/>
                        <a:ext cx="1440657" cy="845185"/>
                      </a:xfrm>
                      <a:prstGeom prst="rect">
                        <a:avLst/>
                      </a:prstGeom>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633164259"/>
      </p:ext>
    </p:extLst>
  </p:cSld>
  <p:clrMapOvr>
    <a:masterClrMapping/>
  </p:clrMapOvr>
  <mc:AlternateContent xmlns:mc="http://schemas.openxmlformats.org/markup-compatibility/2006">
    <mc:Choice xmlns:p14="http://schemas.microsoft.com/office/powerpoint/2010/main" Requires="p14">
      <p:transition spd="slow" p14:dur="2000" advTm="133273"/>
    </mc:Choice>
    <mc:Fallback>
      <p:transition spd="slow" advTm="13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CA" dirty="0"/>
          </a:p>
        </p:txBody>
      </p:sp>
      <p:sp>
        <p:nvSpPr>
          <p:cNvPr id="3" name="Content Placeholder 2"/>
          <p:cNvSpPr>
            <a:spLocks noGrp="1"/>
          </p:cNvSpPr>
          <p:nvPr>
            <p:ph idx="1"/>
          </p:nvPr>
        </p:nvSpPr>
        <p:spPr/>
        <p:txBody>
          <a:bodyPr/>
          <a:lstStyle/>
          <a:p>
            <a:r>
              <a:rPr lang="en-US" dirty="0" smtClean="0"/>
              <a:t>Let us find the standard deviation value:</a:t>
            </a:r>
          </a:p>
          <a:p>
            <a:pPr marL="857250" lvl="2" indent="0">
              <a:buNone/>
            </a:pPr>
            <a:endParaRPr lang="en-US" sz="1600" dirty="0" smtClean="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sum = 0.0;</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for ( unsigned </a:t>
            </a:r>
            <a:r>
              <a:rPr lang="en-US" sz="1600" dirty="0" err="1" smtClean="0">
                <a:solidFill>
                  <a:prstClr val="black"/>
                </a:solidFill>
                <a:latin typeface="Consolas" panose="020B0609020204030204" pitchFamily="49" charset="0"/>
                <a:cs typeface="Consolas" panose="020B0609020204030204" pitchFamily="49" charset="0"/>
              </a:rPr>
              <a:t>int</a:t>
            </a:r>
            <a:r>
              <a:rPr lang="en-US" sz="1600" dirty="0" smtClean="0">
                <a:solidFill>
                  <a:prstClr val="black"/>
                </a:solidFill>
                <a:latin typeface="Consolas" panose="020B0609020204030204" pitchFamily="49" charset="0"/>
                <a:cs typeface="Consolas" panose="020B0609020204030204" pitchFamily="49" charset="0"/>
              </a:rPr>
              <a:t> k{0}; k &lt; n; ++k ) {</a:t>
            </a: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sum += (data[k] - average)*</a:t>
            </a:r>
            <a:r>
              <a:rPr lang="en-US" sz="1600" dirty="0">
                <a:solidFill>
                  <a:prstClr val="black"/>
                </a:solidFill>
                <a:latin typeface="Consolas" panose="020B0609020204030204" pitchFamily="49" charset="0"/>
                <a:cs typeface="Consolas" panose="020B0609020204030204" pitchFamily="49" charset="0"/>
              </a:rPr>
              <a:t>(data[k] - average)</a:t>
            </a:r>
            <a:r>
              <a:rPr lang="en-US" sz="1600" dirty="0" smtClean="0">
                <a:solidFill>
                  <a:prstClr val="black"/>
                </a:solidFill>
                <a:latin typeface="Consolas" panose="020B0609020204030204" pitchFamily="49" charset="0"/>
                <a:cs typeface="Consolas" panose="020B0609020204030204" pitchFamily="49" charset="0"/>
              </a:rPr>
              <a:t>;</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a:t>
            </a:r>
            <a:r>
              <a:rPr lang="en-US" sz="1600" dirty="0" err="1" smtClean="0">
                <a:solidFill>
                  <a:prstClr val="black"/>
                </a:solidFill>
                <a:latin typeface="Consolas" panose="020B0609020204030204" pitchFamily="49" charset="0"/>
                <a:cs typeface="Consolas" panose="020B0609020204030204" pitchFamily="49" charset="0"/>
              </a:rPr>
              <a:t>std_dev</a:t>
            </a: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sqrt</a:t>
            </a:r>
            <a:r>
              <a:rPr lang="en-US" sz="1600" dirty="0" smtClean="0">
                <a:solidFill>
                  <a:prstClr val="black"/>
                </a:solidFill>
                <a:latin typeface="Consolas" panose="020B0609020204030204" pitchFamily="49" charset="0"/>
                <a:cs typeface="Consolas" panose="020B0609020204030204" pitchFamily="49" charset="0"/>
              </a:rPr>
              <a:t>( sum/n ) };</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cout</a:t>
            </a:r>
            <a:r>
              <a:rPr lang="en-US" sz="1600" dirty="0" smtClean="0">
                <a:solidFill>
                  <a:prstClr val="black"/>
                </a:solidFill>
                <a:latin typeface="Consolas" panose="020B0609020204030204" pitchFamily="49" charset="0"/>
                <a:cs typeface="Consolas" panose="020B0609020204030204" pitchFamily="49" charset="0"/>
              </a:rPr>
              <a:t> &lt;&lt; "The standard deviation is "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&lt;&lt; </a:t>
            </a:r>
            <a:r>
              <a:rPr lang="en-US" sz="1600" dirty="0" err="1" smtClean="0">
                <a:solidFill>
                  <a:prstClr val="black"/>
                </a:solidFill>
                <a:latin typeface="Consolas" panose="020B0609020204030204" pitchFamily="49" charset="0"/>
                <a:cs typeface="Consolas" panose="020B0609020204030204" pitchFamily="49" charset="0"/>
              </a:rPr>
              <a:t>std_dev</a:t>
            </a:r>
            <a:r>
              <a:rPr lang="en-US" sz="1600" dirty="0" smtClean="0">
                <a:solidFill>
                  <a:prstClr val="black"/>
                </a:solidFill>
                <a:latin typeface="Consolas" panose="020B0609020204030204" pitchFamily="49" charset="0"/>
                <a:cs typeface="Consolas" panose="020B0609020204030204" pitchFamily="49" charset="0"/>
              </a:rPr>
              <a:t> &lt;&lt;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endl</a:t>
            </a:r>
            <a:r>
              <a:rPr lang="en-US" sz="1600" dirty="0" smtClean="0">
                <a:solidFill>
                  <a:prstClr val="black"/>
                </a:solidFill>
                <a:latin typeface="Consolas" panose="020B0609020204030204" pitchFamily="49" charset="0"/>
                <a:cs typeface="Consolas" panose="020B0609020204030204" pitchFamily="49" charset="0"/>
              </a:rPr>
              <a:t>;</a:t>
            </a:r>
            <a:endParaRPr lang="en-US" sz="1600" dirty="0">
              <a:solidFill>
                <a:prstClr val="black"/>
              </a:solidFill>
              <a:latin typeface="Consolas" panose="020B0609020204030204" pitchFamily="49" charset="0"/>
              <a:cs typeface="Consolas" panose="020B0609020204030204" pitchFamily="49"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01986909"/>
              </p:ext>
            </p:extLst>
          </p:nvPr>
        </p:nvGraphicFramePr>
        <p:xfrm>
          <a:off x="5454650" y="1341438"/>
          <a:ext cx="2498725" cy="952500"/>
        </p:xfrm>
        <a:graphic>
          <a:graphicData uri="http://schemas.openxmlformats.org/presentationml/2006/ole">
            <mc:AlternateContent xmlns:mc="http://schemas.openxmlformats.org/markup-compatibility/2006">
              <mc:Choice xmlns:v="urn:schemas-microsoft-com:vml" Requires="v">
                <p:oleObj spid="_x0000_s2055" name="Equation" r:id="rId6" imgW="1168200" imgH="444240" progId="Equation.DSMT4">
                  <p:embed/>
                </p:oleObj>
              </mc:Choice>
              <mc:Fallback>
                <p:oleObj name="Equation" r:id="rId6" imgW="1168200" imgH="444240" progId="Equation.DSMT4">
                  <p:embed/>
                  <p:pic>
                    <p:nvPicPr>
                      <p:cNvPr id="0" name=""/>
                      <p:cNvPicPr/>
                      <p:nvPr/>
                    </p:nvPicPr>
                    <p:blipFill>
                      <a:blip r:embed="rId7"/>
                      <a:stretch>
                        <a:fillRect/>
                      </a:stretch>
                    </p:blipFill>
                    <p:spPr>
                      <a:xfrm>
                        <a:off x="5454650" y="1341438"/>
                        <a:ext cx="2498725" cy="952500"/>
                      </a:xfrm>
                      <a:prstGeom prst="rect">
                        <a:avLst/>
                      </a:prstGeom>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1126000285"/>
      </p:ext>
    </p:extLst>
  </p:cSld>
  <p:clrMapOvr>
    <a:masterClrMapping/>
  </p:clrMapOvr>
  <mc:AlternateContent xmlns:mc="http://schemas.openxmlformats.org/markup-compatibility/2006">
    <mc:Choice xmlns:p14="http://schemas.microsoft.com/office/powerpoint/2010/main" Requires="p14">
      <p:transition spd="slow" p14:dur="2000" advTm="121804"/>
    </mc:Choice>
    <mc:Fallback>
      <p:transition spd="slow" advTm="121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CA" dirty="0"/>
          </a:p>
        </p:txBody>
      </p:sp>
      <p:sp>
        <p:nvSpPr>
          <p:cNvPr id="3" name="Content Placeholder 2"/>
          <p:cNvSpPr>
            <a:spLocks noGrp="1"/>
          </p:cNvSpPr>
          <p:nvPr>
            <p:ph idx="1"/>
          </p:nvPr>
        </p:nvSpPr>
        <p:spPr/>
        <p:txBody>
          <a:bodyPr/>
          <a:lstStyle/>
          <a:p>
            <a:r>
              <a:rPr lang="en-US" dirty="0" smtClean="0"/>
              <a:t>Let us find the minimum and maximum values:</a:t>
            </a:r>
          </a:p>
          <a:p>
            <a:pPr marL="857250" lvl="2" indent="0">
              <a:buNone/>
            </a:pPr>
            <a:endParaRPr lang="en-US" sz="1600" dirty="0" smtClean="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minimum{ data[0] };</a:t>
            </a: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a:solidFill>
                  <a:prstClr val="black"/>
                </a:solidFill>
                <a:latin typeface="Consolas" panose="020B0609020204030204" pitchFamily="49" charset="0"/>
                <a:cs typeface="Consolas" panose="020B0609020204030204" pitchFamily="49" charset="0"/>
              </a:rPr>
              <a:t>double </a:t>
            </a:r>
            <a:r>
              <a:rPr lang="en-US" sz="1600" dirty="0" smtClean="0">
                <a:solidFill>
                  <a:prstClr val="black"/>
                </a:solidFill>
                <a:latin typeface="Consolas" panose="020B0609020204030204" pitchFamily="49" charset="0"/>
                <a:cs typeface="Consolas" panose="020B0609020204030204" pitchFamily="49" charset="0"/>
              </a:rPr>
              <a:t>maximum{ </a:t>
            </a:r>
            <a:r>
              <a:rPr lang="en-US" sz="1600" dirty="0">
                <a:solidFill>
                  <a:prstClr val="black"/>
                </a:solidFill>
                <a:latin typeface="Consolas" panose="020B0609020204030204" pitchFamily="49" charset="0"/>
                <a:cs typeface="Consolas" panose="020B0609020204030204" pitchFamily="49" charset="0"/>
              </a:rPr>
              <a:t>data[0] };</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for ( unsigned </a:t>
            </a:r>
            <a:r>
              <a:rPr lang="en-US" sz="1600" dirty="0" err="1" smtClean="0">
                <a:solidFill>
                  <a:prstClr val="black"/>
                </a:solidFill>
                <a:latin typeface="Consolas" panose="020B0609020204030204" pitchFamily="49" charset="0"/>
                <a:cs typeface="Consolas" panose="020B0609020204030204" pitchFamily="49" charset="0"/>
              </a:rPr>
              <a:t>int</a:t>
            </a:r>
            <a:r>
              <a:rPr lang="en-US" sz="1600" dirty="0" smtClean="0">
                <a:solidFill>
                  <a:prstClr val="black"/>
                </a:solidFill>
                <a:latin typeface="Consolas" panose="020B0609020204030204" pitchFamily="49" charset="0"/>
                <a:cs typeface="Consolas" panose="020B0609020204030204" pitchFamily="49" charset="0"/>
              </a:rPr>
              <a:t> k{1}; k &lt; n; ++k ) {</a:t>
            </a: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if ( data[k] &lt; minimum )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minimum = data[k];</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 else if ( data[k] &gt; maximum )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maximum = data[k];</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cout</a:t>
            </a:r>
            <a:r>
              <a:rPr lang="en-US" sz="1600" dirty="0" smtClean="0">
                <a:solidFill>
                  <a:prstClr val="black"/>
                </a:solidFill>
                <a:latin typeface="Consolas" panose="020B0609020204030204" pitchFamily="49" charset="0"/>
                <a:cs typeface="Consolas" panose="020B0609020204030204" pitchFamily="49" charset="0"/>
              </a:rPr>
              <a:t> &lt;&lt; "The range of the array is ["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&lt;&lt; minimum &lt;&lt; ", " &lt;&lt; maximum &lt;&lt; "]" &lt;&lt;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endl</a:t>
            </a:r>
            <a:r>
              <a:rPr lang="en-US" sz="1600" dirty="0" smtClean="0">
                <a:solidFill>
                  <a:prstClr val="black"/>
                </a:solidFill>
                <a:latin typeface="Consolas" panose="020B0609020204030204" pitchFamily="49" charset="0"/>
                <a:cs typeface="Consolas" panose="020B0609020204030204" pitchFamily="49" charset="0"/>
              </a:rPr>
              <a:t>;</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endParaRPr lang="en-US" sz="1600" dirty="0">
              <a:solidFill>
                <a:prstClr val="black"/>
              </a:solidFill>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58207024"/>
      </p:ext>
    </p:extLst>
  </p:cSld>
  <p:clrMapOvr>
    <a:masterClrMapping/>
  </p:clrMapOvr>
  <mc:AlternateContent xmlns:mc="http://schemas.openxmlformats.org/markup-compatibility/2006">
    <mc:Choice xmlns:p14="http://schemas.microsoft.com/office/powerpoint/2010/main" Requires="p14">
      <p:transition spd="slow" p14:dur="2000" advTm="98812"/>
    </mc:Choice>
    <mc:Fallback>
      <p:transition spd="slow" advTm="98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CA" dirty="0"/>
          </a:p>
        </p:txBody>
      </p:sp>
      <p:sp>
        <p:nvSpPr>
          <p:cNvPr id="3" name="Content Placeholder 2"/>
          <p:cNvSpPr>
            <a:spLocks noGrp="1"/>
          </p:cNvSpPr>
          <p:nvPr>
            <p:ph idx="1"/>
          </p:nvPr>
        </p:nvSpPr>
        <p:spPr/>
        <p:txBody>
          <a:bodyPr/>
          <a:lstStyle/>
          <a:p>
            <a:r>
              <a:rPr lang="en-US" dirty="0" smtClean="0"/>
              <a:t>Let us find the maximum entry and swap it with the last:</a:t>
            </a: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maximum = </a:t>
            </a:r>
            <a:r>
              <a:rPr lang="en-US" sz="1600" dirty="0">
                <a:solidFill>
                  <a:prstClr val="black"/>
                </a:solidFill>
                <a:latin typeface="Consolas" panose="020B0609020204030204" pitchFamily="49" charset="0"/>
                <a:cs typeface="Consolas" panose="020B0609020204030204" pitchFamily="49" charset="0"/>
              </a:rPr>
              <a:t>data[0</a:t>
            </a:r>
            <a:r>
              <a:rPr lang="en-US" sz="1600" dirty="0" smtClean="0">
                <a:solidFill>
                  <a:prstClr val="black"/>
                </a:solidFill>
                <a:latin typeface="Consolas" panose="020B0609020204030204" pitchFamily="49" charset="0"/>
                <a:cs typeface="Consolas" panose="020B0609020204030204" pitchFamily="49" charset="0"/>
              </a:rPr>
              <a:t>];</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unsigned </a:t>
            </a:r>
            <a:r>
              <a:rPr lang="en-US" sz="1600" dirty="0" err="1" smtClean="0">
                <a:solidFill>
                  <a:prstClr val="black"/>
                </a:solidFill>
                <a:latin typeface="Consolas" panose="020B0609020204030204" pitchFamily="49" charset="0"/>
                <a:cs typeface="Consolas" panose="020B0609020204030204" pitchFamily="49" charset="0"/>
              </a:rPr>
              <a:t>int</a:t>
            </a: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max_index</a:t>
            </a:r>
            <a:r>
              <a:rPr lang="en-US" sz="1600" dirty="0" smtClean="0">
                <a:solidFill>
                  <a:prstClr val="black"/>
                </a:solidFill>
                <a:latin typeface="Consolas" panose="020B0609020204030204" pitchFamily="49" charset="0"/>
                <a:cs typeface="Consolas" panose="020B0609020204030204" pitchFamily="49" charset="0"/>
              </a:rPr>
              <a:t>{0};</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for ( unsigned </a:t>
            </a:r>
            <a:r>
              <a:rPr lang="en-US" sz="1600" dirty="0" err="1" smtClean="0">
                <a:solidFill>
                  <a:prstClr val="black"/>
                </a:solidFill>
                <a:latin typeface="Consolas" panose="020B0609020204030204" pitchFamily="49" charset="0"/>
                <a:cs typeface="Consolas" panose="020B0609020204030204" pitchFamily="49" charset="0"/>
              </a:rPr>
              <a:t>int</a:t>
            </a:r>
            <a:r>
              <a:rPr lang="en-US" sz="1600" dirty="0" smtClean="0">
                <a:solidFill>
                  <a:prstClr val="black"/>
                </a:solidFill>
                <a:latin typeface="Consolas" panose="020B0609020204030204" pitchFamily="49" charset="0"/>
                <a:cs typeface="Consolas" panose="020B0609020204030204" pitchFamily="49" charset="0"/>
              </a:rPr>
              <a:t> k{1}; k &lt; n; ++k ) {</a:t>
            </a: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if ( data[k] &gt; maximum )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maximum = data[k];</a:t>
            </a: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max_index</a:t>
            </a:r>
            <a:r>
              <a:rPr lang="en-US" sz="1600" dirty="0" smtClean="0">
                <a:solidFill>
                  <a:prstClr val="black"/>
                </a:solidFill>
                <a:latin typeface="Consolas" panose="020B0609020204030204" pitchFamily="49" charset="0"/>
                <a:cs typeface="Consolas" panose="020B0609020204030204" pitchFamily="49" charset="0"/>
              </a:rPr>
              <a:t> = k;</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p>
          <a:p>
            <a:pPr marL="857250" lvl="2" indent="0">
              <a:buNone/>
            </a:pPr>
            <a:endParaRPr lang="en-US" sz="1600" dirty="0" smtClean="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 Swap the two entries</a:t>
            </a: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a:t>
            </a:r>
            <a:r>
              <a:rPr lang="en-US" sz="1600" dirty="0" err="1" smtClean="0">
                <a:solidFill>
                  <a:prstClr val="black"/>
                </a:solidFill>
                <a:latin typeface="Consolas" panose="020B0609020204030204" pitchFamily="49" charset="0"/>
                <a:cs typeface="Consolas" panose="020B0609020204030204" pitchFamily="49" charset="0"/>
              </a:rPr>
              <a:t>tmp</a:t>
            </a:r>
            <a:r>
              <a:rPr lang="en-US" sz="1600" dirty="0" smtClean="0">
                <a:solidFill>
                  <a:prstClr val="black"/>
                </a:solidFill>
                <a:latin typeface="Consolas" panose="020B0609020204030204" pitchFamily="49" charset="0"/>
                <a:cs typeface="Consolas" panose="020B0609020204030204" pitchFamily="49" charset="0"/>
              </a:rPr>
              <a:t>{data[</a:t>
            </a:r>
            <a:r>
              <a:rPr lang="en-US" sz="1600" dirty="0" err="1" smtClean="0">
                <a:solidFill>
                  <a:prstClr val="black"/>
                </a:solidFill>
                <a:latin typeface="Consolas" panose="020B0609020204030204" pitchFamily="49" charset="0"/>
                <a:cs typeface="Consolas" panose="020B0609020204030204" pitchFamily="49" charset="0"/>
              </a:rPr>
              <a:t>max_index</a:t>
            </a:r>
            <a:r>
              <a:rPr lang="en-US" sz="1600" dirty="0" smtClean="0">
                <a:solidFill>
                  <a:prstClr val="black"/>
                </a:solidFill>
                <a:latin typeface="Consolas" panose="020B0609020204030204" pitchFamily="49" charset="0"/>
                <a:cs typeface="Consolas" panose="020B0609020204030204" pitchFamily="49" charset="0"/>
              </a:rPr>
              <a:t>]};</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data[</a:t>
            </a:r>
            <a:r>
              <a:rPr lang="en-US" sz="1600" dirty="0" err="1" smtClean="0">
                <a:solidFill>
                  <a:prstClr val="black"/>
                </a:solidFill>
                <a:latin typeface="Consolas" panose="020B0609020204030204" pitchFamily="49" charset="0"/>
                <a:cs typeface="Consolas" panose="020B0609020204030204" pitchFamily="49" charset="0"/>
              </a:rPr>
              <a:t>max_index</a:t>
            </a:r>
            <a:r>
              <a:rPr lang="en-US" sz="1600" dirty="0" smtClean="0">
                <a:solidFill>
                  <a:prstClr val="black"/>
                </a:solidFill>
                <a:latin typeface="Consolas" panose="020B0609020204030204" pitchFamily="49" charset="0"/>
                <a:cs typeface="Consolas" panose="020B0609020204030204" pitchFamily="49" charset="0"/>
              </a:rPr>
              <a:t>] = data[n - 1];</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data[n - 1] = </a:t>
            </a:r>
            <a:r>
              <a:rPr lang="en-US" sz="1600" dirty="0" err="1" smtClean="0">
                <a:solidFill>
                  <a:prstClr val="black"/>
                </a:solidFill>
                <a:latin typeface="Consolas" panose="020B0609020204030204" pitchFamily="49" charset="0"/>
                <a:cs typeface="Consolas" panose="020B0609020204030204" pitchFamily="49" charset="0"/>
              </a:rPr>
              <a:t>tmp</a:t>
            </a:r>
            <a:r>
              <a:rPr lang="en-US" sz="1600" dirty="0" smtClean="0">
                <a:solidFill>
                  <a:prstClr val="black"/>
                </a:solidFill>
                <a:latin typeface="Consolas" panose="020B0609020204030204" pitchFamily="49" charset="0"/>
                <a:cs typeface="Consolas" panose="020B0609020204030204" pitchFamily="49" charset="0"/>
              </a:rPr>
              <a:t>;</a:t>
            </a: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return 0;</a:t>
            </a:r>
          </a:p>
          <a:p>
            <a:pPr marL="857250" lvl="2" indent="0">
              <a:buNone/>
            </a:pPr>
            <a:r>
              <a:rPr lang="en-US" sz="1600" dirty="0">
                <a:solidFill>
                  <a:prstClr val="black"/>
                </a:solidFill>
                <a:latin typeface="Consolas" panose="020B0609020204030204" pitchFamily="49" charset="0"/>
                <a:cs typeface="Consolas" panose="020B0609020204030204" pitchFamily="49" charset="0"/>
              </a:rPr>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28564950"/>
      </p:ext>
    </p:extLst>
  </p:cSld>
  <p:clrMapOvr>
    <a:masterClrMapping/>
  </p:clrMapOvr>
  <mc:AlternateContent xmlns:mc="http://schemas.openxmlformats.org/markup-compatibility/2006">
    <mc:Choice xmlns:p14="http://schemas.microsoft.com/office/powerpoint/2010/main" Requires="p14">
      <p:transition spd="slow" p14:dur="2000" advTm="196474"/>
    </mc:Choice>
    <mc:Fallback>
      <p:transition spd="slow" advTm="19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Implementation of arrays</a:t>
            </a:r>
            <a:endParaRPr lang="en-CA" dirty="0"/>
          </a:p>
        </p:txBody>
      </p:sp>
      <p:sp>
        <p:nvSpPr>
          <p:cNvPr id="3" name="Content Placeholder 2"/>
          <p:cNvSpPr>
            <a:spLocks noGrp="1"/>
          </p:cNvSpPr>
          <p:nvPr>
            <p:ph idx="1"/>
          </p:nvPr>
        </p:nvSpPr>
        <p:spPr/>
        <p:txBody>
          <a:bodyPr/>
          <a:lstStyle/>
          <a:p>
            <a:r>
              <a:rPr lang="en-CA" dirty="0" smtClean="0"/>
              <a:t>The array</a:t>
            </a:r>
          </a:p>
          <a:p>
            <a:pPr marL="0"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double data[5]{3.7, 4.0, 2.9, 8.6, 1.5};</a:t>
            </a:r>
          </a:p>
          <a:p>
            <a:pPr marL="0" indent="0">
              <a:buNone/>
            </a:pPr>
            <a:r>
              <a:rPr lang="en-CA" dirty="0"/>
              <a:t> </a:t>
            </a:r>
            <a:r>
              <a:rPr lang="en-CA" dirty="0" smtClean="0"/>
              <a:t>     </a:t>
            </a:r>
            <a:r>
              <a:rPr lang="en-CA" dirty="0" smtClean="0"/>
              <a:t>stores five double in contiguous memory</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3546949914"/>
              </p:ext>
            </p:extLst>
          </p:nvPr>
        </p:nvGraphicFramePr>
        <p:xfrm>
          <a:off x="3563888" y="3068960"/>
          <a:ext cx="1656184" cy="1854200"/>
        </p:xfrm>
        <a:graphic>
          <a:graphicData uri="http://schemas.openxmlformats.org/drawingml/2006/table">
            <a:tbl>
              <a:tblPr firstRow="1" bandRow="1">
                <a:tableStyleId>{2D5ABB26-0587-4C30-8999-92F81FD0307C}</a:tableStyleId>
              </a:tblPr>
              <a:tblGrid>
                <a:gridCol w="504056"/>
                <a:gridCol w="1152128"/>
              </a:tblGrid>
              <a:tr h="370840">
                <a:tc>
                  <a:txBody>
                    <a:bodyPr/>
                    <a:lstStyle/>
                    <a:p>
                      <a:pPr algn="ctr"/>
                      <a:r>
                        <a:rPr lang="en-US" dirty="0" smtClean="0">
                          <a:latin typeface="Consolas" panose="020B0609020204030204" pitchFamily="49" charset="0"/>
                        </a:rPr>
                        <a:t>0</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3.7</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4.0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2.9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3</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8.6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4</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1623159"/>
      </p:ext>
    </p:extLst>
  </p:cSld>
  <p:clrMapOvr>
    <a:masterClrMapping/>
  </p:clrMapOvr>
  <mc:AlternateContent xmlns:mc="http://schemas.openxmlformats.org/markup-compatibility/2006">
    <mc:Choice xmlns:p14="http://schemas.microsoft.com/office/powerpoint/2010/main" Requires="p14">
      <p:transition spd="slow" p14:dur="2000" advTm="68387"/>
    </mc:Choice>
    <mc:Fallback>
      <p:transition spd="slow" advTm="6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Exceeding array bounds</a:t>
            </a:r>
          </a:p>
        </p:txBody>
      </p:sp>
      <p:sp>
        <p:nvSpPr>
          <p:cNvPr id="3" name="Content Placeholder 2"/>
          <p:cNvSpPr>
            <a:spLocks noGrp="1"/>
          </p:cNvSpPr>
          <p:nvPr>
            <p:ph idx="1"/>
          </p:nvPr>
        </p:nvSpPr>
        <p:spPr/>
        <p:txBody>
          <a:bodyPr/>
          <a:lstStyle/>
          <a:p>
            <a:r>
              <a:rPr lang="en-CA" dirty="0" smtClean="0"/>
              <a:t>Problem:	What will happen if you try to access or assign to 		</a:t>
            </a:r>
            <a:r>
              <a:rPr lang="en-CA" dirty="0" smtClean="0">
                <a:latin typeface="Consolas" panose="020B0609020204030204" pitchFamily="49" charset="0"/>
                <a:cs typeface="Consolas" panose="020B0609020204030204" pitchFamily="49" charset="0"/>
              </a:rPr>
              <a:t>data[-1]</a:t>
            </a:r>
            <a:r>
              <a:rPr lang="en-CA" dirty="0" smtClean="0"/>
              <a:t> or </a:t>
            </a:r>
            <a:r>
              <a:rPr lang="en-CA" dirty="0" smtClean="0">
                <a:latin typeface="Consolas" panose="020B0609020204030204" pitchFamily="49" charset="0"/>
                <a:cs typeface="Consolas" panose="020B0609020204030204" pitchFamily="49" charset="0"/>
              </a:rPr>
              <a:t>data[5]</a:t>
            </a:r>
            <a:r>
              <a:rPr lang="en-CA" dirty="0" smtClean="0"/>
              <a:t> or even </a:t>
            </a:r>
            <a:r>
              <a:rPr lang="en-CA" dirty="0" smtClean="0">
                <a:latin typeface="Consolas" panose="020B0609020204030204" pitchFamily="49" charset="0"/>
                <a:cs typeface="Consolas" panose="020B0609020204030204" pitchFamily="49" charset="0"/>
              </a:rPr>
              <a:t>data[299792458]</a:t>
            </a:r>
            <a:r>
              <a:rPr lang="en-CA" dirty="0" smtClean="0"/>
              <a:t>?</a:t>
            </a:r>
          </a:p>
          <a:p>
            <a:pPr lvl="1"/>
            <a:r>
              <a:rPr lang="en-CA" dirty="0" smtClean="0"/>
              <a:t>Other programming languages check to ensure you do not exceed the array bounds</a:t>
            </a:r>
          </a:p>
          <a:p>
            <a:pPr lvl="1"/>
            <a:r>
              <a:rPr lang="en-US" dirty="0" smtClean="0"/>
              <a:t>C++ just goes to the corresponding location…</a:t>
            </a:r>
            <a:endParaRPr lang="en-CA" dirty="0" smtClean="0"/>
          </a:p>
        </p:txBody>
      </p:sp>
      <p:graphicFrame>
        <p:nvGraphicFramePr>
          <p:cNvPr id="4" name="Table 3"/>
          <p:cNvGraphicFramePr>
            <a:graphicFrameLocks noGrp="1"/>
          </p:cNvGraphicFramePr>
          <p:nvPr>
            <p:extLst>
              <p:ext uri="{D42A27DB-BD31-4B8C-83A1-F6EECF244321}">
                <p14:modId xmlns:p14="http://schemas.microsoft.com/office/powerpoint/2010/main" val="691390411"/>
              </p:ext>
            </p:extLst>
          </p:nvPr>
        </p:nvGraphicFramePr>
        <p:xfrm>
          <a:off x="3563888" y="3356992"/>
          <a:ext cx="1656184" cy="3337560"/>
        </p:xfrm>
        <a:graphic>
          <a:graphicData uri="http://schemas.openxmlformats.org/drawingml/2006/table">
            <a:tbl>
              <a:tblPr firstRow="1" bandRow="1">
                <a:tableStyleId>{2D5ABB26-0587-4C30-8999-92F81FD0307C}</a:tableStyleId>
              </a:tblPr>
              <a:tblGrid>
                <a:gridCol w="504056"/>
                <a:gridCol w="1152128"/>
              </a:tblGrid>
              <a:tr h="370840">
                <a:tc>
                  <a:txBody>
                    <a:bodyPr/>
                    <a:lstStyle/>
                    <a:p>
                      <a:pPr algn="ctr"/>
                      <a:r>
                        <a:rPr lang="en-US" dirty="0" smtClean="0">
                          <a:latin typeface="Consolas" panose="020B0609020204030204" pitchFamily="49" charset="0"/>
                        </a:rPr>
                        <a:t>-2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0</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3.7</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4.0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2.9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3</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8.6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4</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5</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6</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12424388"/>
      </p:ext>
    </p:extLst>
  </p:cSld>
  <p:clrMapOvr>
    <a:masterClrMapping/>
  </p:clrMapOvr>
  <mc:AlternateContent xmlns:mc="http://schemas.openxmlformats.org/markup-compatibility/2006">
    <mc:Choice xmlns:p14="http://schemas.microsoft.com/office/powerpoint/2010/main" Requires="p14">
      <p:transition spd="slow" p14:dur="2000" advTm="142401"/>
    </mc:Choice>
    <mc:Fallback>
      <p:transition spd="slow" advTm="14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Exceeding array bounds</a:t>
            </a:r>
            <a:endParaRPr lang="en-CA" dirty="0"/>
          </a:p>
        </p:txBody>
      </p:sp>
      <p:sp>
        <p:nvSpPr>
          <p:cNvPr id="3" name="Content Placeholder 2"/>
          <p:cNvSpPr>
            <a:spLocks noGrp="1"/>
          </p:cNvSpPr>
          <p:nvPr>
            <p:ph idx="1"/>
          </p:nvPr>
        </p:nvSpPr>
        <p:spPr/>
        <p:txBody>
          <a:bodyPr/>
          <a:lstStyle/>
          <a:p>
            <a:r>
              <a:rPr lang="en-US" dirty="0" smtClean="0"/>
              <a:t>One common mistake is to loop from </a:t>
            </a:r>
            <a:r>
              <a:rPr lang="en-US" dirty="0" smtClean="0">
                <a:latin typeface="Consolas" panose="020B0609020204030204" pitchFamily="49" charset="0"/>
              </a:rPr>
              <a:t>1</a:t>
            </a:r>
            <a:r>
              <a:rPr lang="en-US" dirty="0" smtClean="0"/>
              <a:t> to </a:t>
            </a:r>
            <a:r>
              <a:rPr lang="en-US" dirty="0" smtClean="0">
                <a:latin typeface="Consolas" panose="020B0609020204030204" pitchFamily="49" charset="0"/>
              </a:rPr>
              <a:t>n</a:t>
            </a:r>
            <a:r>
              <a:rPr lang="en-US" dirty="0" smtClean="0"/>
              <a:t>:</a:t>
            </a:r>
          </a:p>
          <a:p>
            <a:endParaRPr lang="en-US" dirty="0"/>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sum{0.0};</a:t>
            </a: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endParaRPr lang="en-CA"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for ( unsigned </a:t>
            </a:r>
            <a:r>
              <a:rPr lang="en-US" sz="1600" dirty="0" err="1" smtClean="0">
                <a:solidFill>
                  <a:prstClr val="black"/>
                </a:solidFill>
                <a:latin typeface="Consolas" panose="020B0609020204030204" pitchFamily="49" charset="0"/>
                <a:cs typeface="Consolas" panose="020B0609020204030204" pitchFamily="49" charset="0"/>
              </a:rPr>
              <a:t>int</a:t>
            </a:r>
            <a:r>
              <a:rPr lang="en-US" sz="1600" dirty="0" smtClean="0">
                <a:solidFill>
                  <a:prstClr val="black"/>
                </a:solidFill>
                <a:latin typeface="Consolas" panose="020B0609020204030204" pitchFamily="49" charset="0"/>
                <a:cs typeface="Consolas" panose="020B0609020204030204" pitchFamily="49" charset="0"/>
              </a:rPr>
              <a:t> k{1}; k &lt;= n; ++k ) {</a:t>
            </a: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sum += data[k];</a:t>
            </a:r>
          </a:p>
          <a:p>
            <a:pPr marL="857250" lvl="2" indent="0">
              <a:buNone/>
            </a:pPr>
            <a:r>
              <a:rPr lang="en-US" sz="1600" dirty="0">
                <a:solidFill>
                  <a:prstClr val="black"/>
                </a:solidFill>
                <a:latin typeface="Consolas" panose="020B0609020204030204" pitchFamily="49" charset="0"/>
                <a:cs typeface="Consolas" panose="020B0609020204030204" pitchFamily="49" charset="0"/>
              </a:rPr>
              <a:t> </a:t>
            </a:r>
            <a:r>
              <a:rPr lang="en-US" sz="1600" dirty="0" smtClean="0">
                <a:solidFill>
                  <a:prstClr val="black"/>
                </a:solidFill>
                <a:latin typeface="Consolas" panose="020B0609020204030204" pitchFamily="49" charset="0"/>
                <a:cs typeface="Consolas" panose="020B0609020204030204" pitchFamily="49" charset="0"/>
              </a:rPr>
              <a:t>   }</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double average{ sum/n };</a:t>
            </a:r>
          </a:p>
          <a:p>
            <a:pPr marL="857250" lvl="2" indent="0">
              <a:buNone/>
            </a:pPr>
            <a:endParaRPr lang="en-US" sz="1600" dirty="0">
              <a:solidFill>
                <a:prstClr val="black"/>
              </a:solidFill>
              <a:latin typeface="Consolas" panose="020B0609020204030204" pitchFamily="49" charset="0"/>
              <a:cs typeface="Consolas" panose="020B0609020204030204" pitchFamily="49" charset="0"/>
            </a:endParaRPr>
          </a:p>
          <a:p>
            <a:pPr marL="857250" lvl="2" indent="0">
              <a:buNone/>
            </a:pPr>
            <a:r>
              <a:rPr lang="en-US" sz="1600" dirty="0" smtClean="0">
                <a:solidFill>
                  <a:prstClr val="black"/>
                </a:solidFill>
                <a:latin typeface="Consolas" panose="020B0609020204030204" pitchFamily="49" charset="0"/>
                <a:cs typeface="Consolas" panose="020B0609020204030204" pitchFamily="49" charset="0"/>
              </a:rPr>
              <a: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cout</a:t>
            </a:r>
            <a:r>
              <a:rPr lang="en-US" sz="1600" dirty="0" smtClean="0">
                <a:solidFill>
                  <a:prstClr val="black"/>
                </a:solidFill>
                <a:latin typeface="Consolas" panose="020B0609020204030204" pitchFamily="49" charset="0"/>
                <a:cs typeface="Consolas" panose="020B0609020204030204" pitchFamily="49" charset="0"/>
              </a:rPr>
              <a:t> &lt;&lt; "The average is " &lt;&lt; average &lt;&lt; </a:t>
            </a:r>
            <a:r>
              <a:rPr lang="en-US" sz="1600" dirty="0" err="1" smtClean="0">
                <a:solidFill>
                  <a:prstClr val="black"/>
                </a:solidFill>
                <a:latin typeface="Consolas" panose="020B0609020204030204" pitchFamily="49" charset="0"/>
                <a:cs typeface="Consolas" panose="020B0609020204030204" pitchFamily="49" charset="0"/>
              </a:rPr>
              <a:t>std</a:t>
            </a:r>
            <a:r>
              <a:rPr lang="en-US" sz="1600" dirty="0" smtClean="0">
                <a:solidFill>
                  <a:prstClr val="black"/>
                </a:solidFill>
                <a:latin typeface="Consolas" panose="020B0609020204030204" pitchFamily="49" charset="0"/>
                <a:cs typeface="Consolas" panose="020B0609020204030204" pitchFamily="49" charset="0"/>
              </a:rPr>
              <a:t>::</a:t>
            </a:r>
            <a:r>
              <a:rPr lang="en-US" sz="1600" dirty="0" err="1" smtClean="0">
                <a:solidFill>
                  <a:prstClr val="black"/>
                </a:solidFill>
                <a:latin typeface="Consolas" panose="020B0609020204030204" pitchFamily="49" charset="0"/>
                <a:cs typeface="Consolas" panose="020B0609020204030204" pitchFamily="49" charset="0"/>
              </a:rPr>
              <a:t>endl</a:t>
            </a:r>
            <a:r>
              <a:rPr lang="en-US" sz="1600" dirty="0" smtClean="0">
                <a:solidFill>
                  <a:prstClr val="black"/>
                </a:solidFill>
                <a:latin typeface="Consolas" panose="020B0609020204030204" pitchFamily="49" charset="0"/>
                <a:cs typeface="Consolas" panose="020B0609020204030204" pitchFamily="49" charset="0"/>
              </a:rPr>
              <a:t>;</a:t>
            </a:r>
            <a:endParaRPr lang="en-US" sz="1600" dirty="0">
              <a:solidFill>
                <a:prstClr val="black"/>
              </a:solidFill>
              <a:latin typeface="Consolas" panose="020B0609020204030204" pitchFamily="49" charset="0"/>
              <a:cs typeface="Consolas" panose="020B0609020204030204" pitchFamily="49"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70923299"/>
              </p:ext>
            </p:extLst>
          </p:nvPr>
        </p:nvGraphicFramePr>
        <p:xfrm>
          <a:off x="6876256" y="1052736"/>
          <a:ext cx="1656184" cy="3337560"/>
        </p:xfrm>
        <a:graphic>
          <a:graphicData uri="http://schemas.openxmlformats.org/drawingml/2006/table">
            <a:tbl>
              <a:tblPr firstRow="1" bandRow="1">
                <a:tableStyleId>{2D5ABB26-0587-4C30-8999-92F81FD0307C}</a:tableStyleId>
              </a:tblPr>
              <a:tblGrid>
                <a:gridCol w="504056"/>
                <a:gridCol w="1152128"/>
              </a:tblGrid>
              <a:tr h="370840">
                <a:tc>
                  <a:txBody>
                    <a:bodyPr/>
                    <a:lstStyle/>
                    <a:p>
                      <a:pPr algn="ctr"/>
                      <a:r>
                        <a:rPr lang="en-US" dirty="0" smtClean="0">
                          <a:latin typeface="Consolas" panose="020B0609020204030204" pitchFamily="49" charset="0"/>
                        </a:rPr>
                        <a:t>-2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0</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3.7</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1</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4.0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2</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2.9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3</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8.6</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4</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1.5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5</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latin typeface="Consolas" panose="020B0609020204030204" pitchFamily="49" charset="0"/>
                        </a:rPr>
                        <a:t> 6</a:t>
                      </a:r>
                      <a:endParaRPr lang="en-CA" dirty="0">
                        <a:latin typeface="Consolas" panose="020B0609020204030204" pitchFamily="49" charset="0"/>
                      </a:endParaRPr>
                    </a:p>
                  </a:txBody>
                  <a:tcPr>
                    <a:lnR w="12700" cap="flat" cmpd="sng" algn="ctr">
                      <a:solidFill>
                        <a:schemeClr val="tx1"/>
                      </a:solidFill>
                      <a:prstDash val="solid"/>
                      <a:round/>
                      <a:headEnd type="none" w="med" len="med"/>
                      <a:tailEnd type="none" w="med" len="med"/>
                    </a:lnR>
                  </a:tcPr>
                </a:tc>
                <a:tc>
                  <a:txBody>
                    <a:bodyPr/>
                    <a:lstStyle/>
                    <a:p>
                      <a:pPr algn="r"/>
                      <a:r>
                        <a:rPr lang="en-US" dirty="0" smtClean="0">
                          <a:latin typeface="Consolas" panose="020B0609020204030204" pitchFamily="49" charset="0"/>
                        </a:rPr>
                        <a:t>?</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ounded Rectangle 4"/>
          <p:cNvSpPr/>
          <p:nvPr/>
        </p:nvSpPr>
        <p:spPr>
          <a:xfrm>
            <a:off x="7884368" y="2204864"/>
            <a:ext cx="576064" cy="17281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471068" y="2899544"/>
            <a:ext cx="3024336" cy="3642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74241052"/>
      </p:ext>
    </p:extLst>
  </p:cSld>
  <p:clrMapOvr>
    <a:masterClrMapping/>
  </p:clrMapOvr>
  <mc:AlternateContent xmlns:mc="http://schemas.openxmlformats.org/markup-compatibility/2006">
    <mc:Choice xmlns:p14="http://schemas.microsoft.com/office/powerpoint/2010/main" Requires="p14">
      <p:transition spd="slow" p14:dur="2000" advTm="92429"/>
    </mc:Choice>
    <mc:Fallback>
      <p:transition spd="slow" advTm="9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5" grpId="0"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how to declare an array as a local variable and initialize its entries</a:t>
            </a:r>
            <a:endParaRPr lang="en-CA" dirty="0"/>
          </a:p>
          <a:p>
            <a:pPr lvl="1"/>
            <a:r>
              <a:rPr lang="en-CA" dirty="0" smtClean="0"/>
              <a:t>Know how to access and assign to array entries</a:t>
            </a:r>
          </a:p>
          <a:p>
            <a:pPr lvl="2"/>
            <a:r>
              <a:rPr lang="en-CA" dirty="0" smtClean="0"/>
              <a:t>That array entries can be treated like local variables or parameters of the same type</a:t>
            </a:r>
          </a:p>
          <a:p>
            <a:pPr lvl="2"/>
            <a:r>
              <a:rPr lang="en-CA" dirty="0" smtClean="0"/>
              <a:t>Arrays cannot be used in arithmetic or logical expressions</a:t>
            </a:r>
          </a:p>
          <a:p>
            <a:pPr lvl="1"/>
            <a:r>
              <a:rPr lang="en-CA" dirty="0" smtClean="0"/>
              <a:t>Know you can step </a:t>
            </a:r>
            <a:r>
              <a:rPr lang="en-CA" dirty="0" smtClean="0"/>
              <a:t>through an array with a for loop</a:t>
            </a:r>
          </a:p>
          <a:p>
            <a:pPr lvl="1"/>
            <a:r>
              <a:rPr lang="en-US" dirty="0" smtClean="0"/>
              <a:t>Seen a number of applications with arrays</a:t>
            </a:r>
            <a:endParaRPr lang="en-CA" dirty="0" smtClean="0"/>
          </a:p>
          <a:p>
            <a:pPr lvl="1"/>
            <a:r>
              <a:rPr lang="en-CA" dirty="0" smtClean="0"/>
              <a:t>Understand accessing </a:t>
            </a:r>
            <a:r>
              <a:rPr lang="en-CA" dirty="0" smtClean="0"/>
              <a:t>entries outside the array bounds is dangerous</a:t>
            </a:r>
          </a:p>
          <a:p>
            <a:pPr lvl="1"/>
            <a:endParaRPr lang="en-CA" dirty="0" smtClean="0"/>
          </a:p>
          <a:p>
            <a:pPr lvl="1"/>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98920"/>
    </mc:Choice>
    <mc:Fallback>
      <p:transition spd="slow" advTm="9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301"/>
    </mc:Choice>
    <mc:Fallback>
      <p:transition spd="slow" advTm="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Limitations of primitive data types</a:t>
            </a:r>
            <a:endParaRPr lang="en-CA" dirty="0"/>
          </a:p>
        </p:txBody>
      </p:sp>
      <p:sp>
        <p:nvSpPr>
          <p:cNvPr id="3" name="Content Placeholder 2"/>
          <p:cNvSpPr>
            <a:spLocks noGrp="1"/>
          </p:cNvSpPr>
          <p:nvPr>
            <p:ph idx="1"/>
          </p:nvPr>
        </p:nvSpPr>
        <p:spPr/>
        <p:txBody>
          <a:bodyPr/>
          <a:lstStyle/>
          <a:p>
            <a:r>
              <a:rPr lang="en-CA" dirty="0" smtClean="0"/>
              <a:t>To this point, we have only had the possibility of </a:t>
            </a:r>
            <a:r>
              <a:rPr lang="en-CA" dirty="0" smtClean="0"/>
              <a:t>using:</a:t>
            </a:r>
          </a:p>
          <a:p>
            <a:pPr lvl="1"/>
            <a:r>
              <a:rPr lang="en-CA" dirty="0" smtClean="0"/>
              <a:t>A </a:t>
            </a:r>
            <a:r>
              <a:rPr lang="en-CA" dirty="0" smtClean="0"/>
              <a:t>fixed number of </a:t>
            </a:r>
            <a:r>
              <a:rPr lang="en-CA" dirty="0" smtClean="0"/>
              <a:t>parameters</a:t>
            </a:r>
          </a:p>
          <a:p>
            <a:pPr lvl="1"/>
            <a:r>
              <a:rPr lang="en-CA" dirty="0" smtClean="0"/>
              <a:t>A </a:t>
            </a:r>
            <a:r>
              <a:rPr lang="en-CA" dirty="0" smtClean="0"/>
              <a:t>fixed number of local </a:t>
            </a:r>
            <a:r>
              <a:rPr lang="en-CA" dirty="0" smtClean="0"/>
              <a:t>variables</a:t>
            </a:r>
          </a:p>
          <a:p>
            <a:pPr lvl="1"/>
            <a:endParaRPr lang="en-US" dirty="0"/>
          </a:p>
          <a:p>
            <a:r>
              <a:rPr lang="en-US" dirty="0" smtClean="0"/>
              <a:t>Each parameter or local variable must be separately declared</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14117"/>
    </mc:Choice>
    <mc:Fallback>
      <p:transition spd="slow" advTm="1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580"/>
    </mc:Choice>
    <mc:Fallback>
      <p:transition spd="slow" advTm="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440"/>
    </mc:Choice>
    <mc:Fallback>
      <p:transition spd="slow" advTm="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CA" dirty="0" smtClean="0"/>
              <a:t>Suppose we want to </a:t>
            </a:r>
            <a:r>
              <a:rPr lang="en-CA" dirty="0" smtClean="0"/>
              <a:t>query the user for three values:</a:t>
            </a:r>
            <a:endParaRPr lang="en-CA" dirty="0" smtClean="0"/>
          </a:p>
          <a:p>
            <a:pPr marL="800100" lvl="2" indent="0">
              <a:buNone/>
            </a:pPr>
            <a:r>
              <a:rPr lang="en-CA" sz="1400" dirty="0" err="1" smtClean="0">
                <a:latin typeface="Consolas" panose="020B0609020204030204" pitchFamily="49" charset="0"/>
                <a:cs typeface="Consolas" panose="020B0609020204030204" pitchFamily="49" charset="0"/>
              </a:rPr>
              <a:t>int</a:t>
            </a:r>
            <a:r>
              <a:rPr lang="en-CA" sz="1400" dirty="0" smtClean="0">
                <a:latin typeface="Consolas" panose="020B0609020204030204" pitchFamily="49" charset="0"/>
                <a:cs typeface="Consolas" panose="020B0609020204030204" pitchFamily="49" charset="0"/>
              </a:rPr>
              <a:t> main()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a1{};</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a2{};</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a3{};</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"Enter an integer: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cin</a:t>
            </a:r>
            <a:r>
              <a:rPr lang="en-US" sz="1400" dirty="0" smtClean="0">
                <a:latin typeface="Consolas" panose="020B0609020204030204" pitchFamily="49" charset="0"/>
                <a:cs typeface="Consolas" panose="020B0609020204030204" pitchFamily="49" charset="0"/>
              </a:rPr>
              <a:t> &gt;&gt; a1;</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"Enter </a:t>
            </a:r>
            <a:r>
              <a:rPr lang="en-US" sz="1400" dirty="0" smtClean="0">
                <a:latin typeface="Consolas" panose="020B0609020204030204" pitchFamily="49" charset="0"/>
                <a:cs typeface="Consolas" panose="020B0609020204030204" pitchFamily="49" charset="0"/>
              </a:rPr>
              <a:t>a second </a:t>
            </a:r>
            <a:r>
              <a:rPr lang="en-US" sz="1400" dirty="0">
                <a:latin typeface="Consolas" panose="020B0609020204030204" pitchFamily="49" charset="0"/>
                <a:cs typeface="Consolas" panose="020B0609020204030204" pitchFamily="49" charset="0"/>
              </a:rPr>
              <a:t>integer: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cin</a:t>
            </a:r>
            <a:r>
              <a:rPr lang="en-US" sz="1400" dirty="0">
                <a:latin typeface="Consolas" panose="020B0609020204030204" pitchFamily="49" charset="0"/>
                <a:cs typeface="Consolas" panose="020B0609020204030204" pitchFamily="49" charset="0"/>
              </a:rPr>
              <a:t> &gt;&gt; </a:t>
            </a:r>
            <a:r>
              <a:rPr lang="en-US" sz="1400" dirty="0" smtClean="0">
                <a:latin typeface="Consolas" panose="020B0609020204030204" pitchFamily="49" charset="0"/>
                <a:cs typeface="Consolas" panose="020B0609020204030204" pitchFamily="49" charset="0"/>
              </a:rPr>
              <a:t>a2;</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"Enter </a:t>
            </a:r>
            <a:r>
              <a:rPr lang="en-US" sz="1400" dirty="0" smtClean="0">
                <a:latin typeface="Consolas" panose="020B0609020204030204" pitchFamily="49" charset="0"/>
                <a:cs typeface="Consolas" panose="020B0609020204030204" pitchFamily="49" charset="0"/>
              </a:rPr>
              <a:t>a third </a:t>
            </a:r>
            <a:r>
              <a:rPr lang="en-US" sz="1400" dirty="0">
                <a:latin typeface="Consolas" panose="020B0609020204030204" pitchFamily="49" charset="0"/>
                <a:cs typeface="Consolas" panose="020B0609020204030204" pitchFamily="49" charset="0"/>
              </a:rPr>
              <a:t>integer: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cin</a:t>
            </a:r>
            <a:r>
              <a:rPr lang="en-US" sz="1400" dirty="0">
                <a:latin typeface="Consolas" panose="020B0609020204030204" pitchFamily="49" charset="0"/>
                <a:cs typeface="Consolas" panose="020B0609020204030204" pitchFamily="49" charset="0"/>
              </a:rPr>
              <a:t> &gt;&gt; </a:t>
            </a:r>
            <a:r>
              <a:rPr lang="en-US" sz="1400" dirty="0" smtClean="0">
                <a:latin typeface="Consolas" panose="020B0609020204030204" pitchFamily="49" charset="0"/>
                <a:cs typeface="Consolas" panose="020B0609020204030204" pitchFamily="49" charset="0"/>
              </a:rPr>
              <a:t>a3;</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"The average of these three is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&lt;&lt; (a1 + a2 + a3)/3.0 &lt;&lt;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6579863"/>
      </p:ext>
    </p:extLst>
  </p:cSld>
  <p:clrMapOvr>
    <a:masterClrMapping/>
  </p:clrMapOvr>
  <mc:AlternateContent xmlns:mc="http://schemas.openxmlformats.org/markup-compatibility/2006">
    <mc:Choice xmlns:p14="http://schemas.microsoft.com/office/powerpoint/2010/main" Requires="p14">
      <p:transition spd="slow" p14:dur="2000" advTm="12310"/>
    </mc:Choice>
    <mc:Fallback>
      <p:transition spd="slow" advTm="1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CA" dirty="0" smtClean="0"/>
              <a:t>Suppose we want to calculate the average of five values:</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double average( double x0, double x1, double x2,</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double x3, double x4 ) {</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return (x0 + x1 + x2 + x3 + x4)/5.0;</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a:t>
            </a:r>
          </a:p>
          <a:p>
            <a:pPr marL="0" indent="0">
              <a:buNone/>
            </a:pPr>
            <a:endParaRPr lang="en-CA" sz="1800" dirty="0">
              <a:latin typeface="Consolas" panose="020B0609020204030204" pitchFamily="49" charset="0"/>
              <a:cs typeface="Consolas" panose="020B0609020204030204" pitchFamily="49" charset="0"/>
            </a:endParaRPr>
          </a:p>
          <a:p>
            <a:r>
              <a:rPr lang="en-CA" sz="1800" dirty="0"/>
              <a:t>Suppose we want to calculate the average of </a:t>
            </a:r>
            <a:r>
              <a:rPr lang="en-CA" sz="1800" dirty="0" smtClean="0"/>
              <a:t>seven </a:t>
            </a:r>
            <a:r>
              <a:rPr lang="en-CA" sz="1800" dirty="0"/>
              <a:t>values:</a:t>
            </a:r>
          </a:p>
          <a:p>
            <a:pPr marL="0" indent="0">
              <a:buNone/>
            </a:pPr>
            <a:r>
              <a:rPr lang="en-CA" sz="1800" dirty="0">
                <a:latin typeface="Consolas" panose="020B0609020204030204" pitchFamily="49" charset="0"/>
                <a:cs typeface="Consolas" panose="020B0609020204030204" pitchFamily="49" charset="0"/>
              </a:rPr>
              <a:t>	double </a:t>
            </a:r>
            <a:r>
              <a:rPr lang="en-CA" sz="1800" dirty="0" smtClean="0">
                <a:latin typeface="Consolas" panose="020B0609020204030204" pitchFamily="49" charset="0"/>
                <a:cs typeface="Consolas" panose="020B0609020204030204" pitchFamily="49" charset="0"/>
              </a:rPr>
              <a:t>average( </a:t>
            </a:r>
            <a:r>
              <a:rPr lang="en-CA" sz="1800" dirty="0">
                <a:latin typeface="Consolas" panose="020B0609020204030204" pitchFamily="49" charset="0"/>
                <a:cs typeface="Consolas" panose="020B0609020204030204" pitchFamily="49" charset="0"/>
              </a:rPr>
              <a:t>double x0, double x1, double x2,</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a:latin typeface="Consolas" panose="020B0609020204030204" pitchFamily="49" charset="0"/>
                <a:cs typeface="Consolas" panose="020B0609020204030204" pitchFamily="49" charset="0"/>
              </a:rPr>
              <a:t>double x3, double </a:t>
            </a:r>
            <a:r>
              <a:rPr lang="en-CA" sz="1800" dirty="0" smtClean="0">
                <a:latin typeface="Consolas" panose="020B0609020204030204" pitchFamily="49" charset="0"/>
                <a:cs typeface="Consolas" panose="020B0609020204030204" pitchFamily="49" charset="0"/>
              </a:rPr>
              <a:t>x4, double x5,</a:t>
            </a:r>
          </a:p>
          <a:p>
            <a:pPr marL="0" indent="0">
              <a:buNone/>
            </a:pP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double x6 </a:t>
            </a:r>
            <a:r>
              <a:rPr lang="en-CA" sz="1800" dirty="0">
                <a:latin typeface="Consolas" panose="020B0609020204030204" pitchFamily="49" charset="0"/>
                <a:cs typeface="Consolas" panose="020B0609020204030204" pitchFamily="49" charset="0"/>
              </a:rPr>
              <a:t>) {</a:t>
            </a:r>
          </a:p>
          <a:p>
            <a:pPr marL="0" indent="0">
              <a:buNone/>
            </a:pPr>
            <a:r>
              <a:rPr lang="en-CA" sz="1800" dirty="0">
                <a:latin typeface="Consolas" panose="020B0609020204030204" pitchFamily="49" charset="0"/>
                <a:cs typeface="Consolas" panose="020B0609020204030204" pitchFamily="49" charset="0"/>
              </a:rPr>
              <a:t>	    return (x0 + x1 + x2 + x3 + </a:t>
            </a:r>
            <a:r>
              <a:rPr lang="en-CA" sz="1800" dirty="0" smtClean="0">
                <a:latin typeface="Consolas" panose="020B0609020204030204" pitchFamily="49" charset="0"/>
                <a:cs typeface="Consolas" panose="020B0609020204030204" pitchFamily="49" charset="0"/>
              </a:rPr>
              <a:t>x4 + x5 + x6)/7.0</a:t>
            </a:r>
            <a:r>
              <a:rPr lang="en-CA" sz="1800" dirty="0">
                <a:latin typeface="Consolas" panose="020B0609020204030204" pitchFamily="49" charset="0"/>
                <a:cs typeface="Consolas" panose="020B0609020204030204" pitchFamily="49" charset="0"/>
              </a:rPr>
              <a:t>;</a:t>
            </a:r>
          </a:p>
          <a:p>
            <a:pPr marL="0" indent="0">
              <a:buNone/>
            </a:pPr>
            <a:r>
              <a:rPr lang="en-CA" sz="1800" dirty="0">
                <a:latin typeface="Consolas" panose="020B0609020204030204" pitchFamily="49" charset="0"/>
                <a:cs typeface="Consolas" panose="020B0609020204030204" pitchFamily="49" charset="0"/>
              </a:rPr>
              <a:t>	}</a:t>
            </a:r>
          </a:p>
          <a:p>
            <a:pPr marL="0" indent="0">
              <a:buNone/>
            </a:pPr>
            <a:endParaRPr lang="en-CA" sz="1800"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mc:Choice xmlns:p14="http://schemas.microsoft.com/office/powerpoint/2010/main" Requires="p14">
      <p:transition spd="slow" p14:dur="2000" advTm="54418"/>
    </mc:Choice>
    <mc:Fallback>
      <p:transition spd="slow" advTm="5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CA" dirty="0" smtClean="0"/>
              <a:t>Suppose we want to calculate the average of five values:</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double average( double x0, double x1, double x2,</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double x3, double x4 ) {</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return (x0 + x1 + x2 + x3 + x4)/5.0;</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a:t>
            </a:r>
          </a:p>
          <a:p>
            <a:pPr marL="0" indent="0">
              <a:buNone/>
            </a:pPr>
            <a:endParaRPr lang="en-CA" sz="1800" dirty="0">
              <a:latin typeface="Consolas" panose="020B0609020204030204" pitchFamily="49" charset="0"/>
              <a:cs typeface="Consolas" panose="020B0609020204030204" pitchFamily="49" charset="0"/>
            </a:endParaRPr>
          </a:p>
          <a:p>
            <a:r>
              <a:rPr lang="en-CA" sz="1800" dirty="0"/>
              <a:t>Suppose we want to calculate the average of </a:t>
            </a:r>
            <a:r>
              <a:rPr lang="en-CA" sz="1800" dirty="0" smtClean="0"/>
              <a:t>seven </a:t>
            </a:r>
            <a:r>
              <a:rPr lang="en-CA" sz="1800" dirty="0"/>
              <a:t>values:</a:t>
            </a:r>
          </a:p>
          <a:p>
            <a:pPr marL="0" indent="0">
              <a:buNone/>
            </a:pPr>
            <a:r>
              <a:rPr lang="en-CA" sz="1800" dirty="0">
                <a:latin typeface="Consolas" panose="020B0609020204030204" pitchFamily="49" charset="0"/>
                <a:cs typeface="Consolas" panose="020B0609020204030204" pitchFamily="49" charset="0"/>
              </a:rPr>
              <a:t>	double </a:t>
            </a:r>
            <a:r>
              <a:rPr lang="en-CA" sz="1800" dirty="0" smtClean="0">
                <a:latin typeface="Consolas" panose="020B0609020204030204" pitchFamily="49" charset="0"/>
                <a:cs typeface="Consolas" panose="020B0609020204030204" pitchFamily="49" charset="0"/>
              </a:rPr>
              <a:t>average( </a:t>
            </a:r>
            <a:r>
              <a:rPr lang="en-CA" sz="1800" dirty="0">
                <a:latin typeface="Consolas" panose="020B0609020204030204" pitchFamily="49" charset="0"/>
                <a:cs typeface="Consolas" panose="020B0609020204030204" pitchFamily="49" charset="0"/>
              </a:rPr>
              <a:t>double x0, double x1, double x2,</a:t>
            </a:r>
          </a:p>
          <a:p>
            <a:pPr marL="0" indent="0">
              <a:buNone/>
            </a:pPr>
            <a:r>
              <a:rPr lang="en-CA" sz="1800" dirty="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 </a:t>
            </a:r>
            <a:r>
              <a:rPr lang="en-CA" sz="1800" dirty="0">
                <a:latin typeface="Consolas" panose="020B0609020204030204" pitchFamily="49" charset="0"/>
                <a:cs typeface="Consolas" panose="020B0609020204030204" pitchFamily="49" charset="0"/>
              </a:rPr>
              <a:t>double x3, double </a:t>
            </a:r>
            <a:r>
              <a:rPr lang="en-CA" sz="1800" dirty="0" smtClean="0">
                <a:latin typeface="Consolas" panose="020B0609020204030204" pitchFamily="49" charset="0"/>
                <a:cs typeface="Consolas" panose="020B0609020204030204" pitchFamily="49" charset="0"/>
              </a:rPr>
              <a:t>x4, double x5,</a:t>
            </a:r>
          </a:p>
          <a:p>
            <a:pPr marL="0" indent="0">
              <a:buNone/>
            </a:pPr>
            <a:r>
              <a:rPr lang="en-CA" sz="1800" dirty="0" smtClean="0">
                <a:latin typeface="Consolas" panose="020B0609020204030204" pitchFamily="49" charset="0"/>
                <a:cs typeface="Consolas" panose="020B0609020204030204" pitchFamily="49" charset="0"/>
              </a:rPr>
              <a:t>	                </a:t>
            </a:r>
            <a:r>
              <a:rPr lang="en-CA" sz="1800" dirty="0" smtClean="0">
                <a:latin typeface="Consolas" panose="020B0609020204030204" pitchFamily="49" charset="0"/>
                <a:cs typeface="Consolas" panose="020B0609020204030204" pitchFamily="49" charset="0"/>
              </a:rPr>
              <a:t>double x6 </a:t>
            </a:r>
            <a:r>
              <a:rPr lang="en-CA" sz="1800" dirty="0">
                <a:latin typeface="Consolas" panose="020B0609020204030204" pitchFamily="49" charset="0"/>
                <a:cs typeface="Consolas" panose="020B0609020204030204" pitchFamily="49" charset="0"/>
              </a:rPr>
              <a:t>) {</a:t>
            </a:r>
          </a:p>
          <a:p>
            <a:pPr marL="0" indent="0">
              <a:buNone/>
            </a:pPr>
            <a:r>
              <a:rPr lang="en-CA" sz="1800" dirty="0">
                <a:latin typeface="Consolas" panose="020B0609020204030204" pitchFamily="49" charset="0"/>
                <a:cs typeface="Consolas" panose="020B0609020204030204" pitchFamily="49" charset="0"/>
              </a:rPr>
              <a:t>	    return (x0 + x1 + x2 + x3 + </a:t>
            </a:r>
            <a:r>
              <a:rPr lang="en-CA" sz="1800" dirty="0" smtClean="0">
                <a:latin typeface="Consolas" panose="020B0609020204030204" pitchFamily="49" charset="0"/>
                <a:cs typeface="Consolas" panose="020B0609020204030204" pitchFamily="49" charset="0"/>
              </a:rPr>
              <a:t>x4 + x5 + x6)/7.0</a:t>
            </a:r>
            <a:r>
              <a:rPr lang="en-CA" sz="1800" dirty="0">
                <a:latin typeface="Consolas" panose="020B0609020204030204" pitchFamily="49" charset="0"/>
                <a:cs typeface="Consolas" panose="020B0609020204030204" pitchFamily="49" charset="0"/>
              </a:rPr>
              <a:t>;</a:t>
            </a:r>
          </a:p>
          <a:p>
            <a:pPr marL="0" indent="0">
              <a:buNone/>
            </a:pPr>
            <a:r>
              <a:rPr lang="en-CA" sz="1800" dirty="0">
                <a:latin typeface="Consolas" panose="020B0609020204030204" pitchFamily="49" charset="0"/>
                <a:cs typeface="Consolas" panose="020B0609020204030204" pitchFamily="49" charset="0"/>
              </a:rPr>
              <a:t>	}</a:t>
            </a:r>
          </a:p>
          <a:p>
            <a:pPr marL="0" indent="0">
              <a:buNone/>
            </a:pPr>
            <a:endParaRPr lang="en-CA" sz="1800"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051254"/>
      </p:ext>
    </p:extLst>
  </p:cSld>
  <p:clrMapOvr>
    <a:masterClrMapping/>
  </p:clrMapOvr>
  <mc:AlternateContent xmlns:mc="http://schemas.openxmlformats.org/markup-compatibility/2006">
    <mc:Choice xmlns:p14="http://schemas.microsoft.com/office/powerpoint/2010/main" Requires="p14">
      <p:transition spd="slow" p14:dur="2000" advTm="1410"/>
    </mc:Choice>
    <mc:Fallback>
      <p:transition spd="slow" advTm="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Limitations of primitive data types</a:t>
            </a:r>
            <a:endParaRPr lang="en-CA" dirty="0"/>
          </a:p>
        </p:txBody>
      </p:sp>
      <p:sp>
        <p:nvSpPr>
          <p:cNvPr id="3" name="Content Placeholder 2"/>
          <p:cNvSpPr>
            <a:spLocks noGrp="1"/>
          </p:cNvSpPr>
          <p:nvPr>
            <p:ph idx="1"/>
          </p:nvPr>
        </p:nvSpPr>
        <p:spPr/>
        <p:txBody>
          <a:bodyPr/>
          <a:lstStyle/>
          <a:p>
            <a:r>
              <a:rPr lang="en-CA" dirty="0" smtClean="0"/>
              <a:t>In some cases, we don’t know how much data we have or require:</a:t>
            </a:r>
          </a:p>
          <a:p>
            <a:pPr lvl="1"/>
            <a:r>
              <a:rPr lang="en-CA" dirty="0" smtClean="0"/>
              <a:t>You don’t always know how much memory will be required</a:t>
            </a:r>
          </a:p>
          <a:p>
            <a:pPr lvl="1"/>
            <a:endParaRPr lang="en-CA" dirty="0"/>
          </a:p>
          <a:p>
            <a:pPr algn="l"/>
            <a:r>
              <a:rPr lang="en-CA" dirty="0" smtClean="0"/>
              <a:t>For example, your list of your favour</a:t>
            </a:r>
            <a:br>
              <a:rPr lang="en-CA" dirty="0" smtClean="0"/>
            </a:br>
            <a:r>
              <a:rPr lang="en-CA" dirty="0" smtClean="0"/>
              <a:t>movies may change over time:</a:t>
            </a:r>
          </a:p>
        </p:txBody>
      </p:sp>
      <p:graphicFrame>
        <p:nvGraphicFramePr>
          <p:cNvPr id="4" name="Table 3"/>
          <p:cNvGraphicFramePr>
            <a:graphicFrameLocks noGrp="1"/>
          </p:cNvGraphicFramePr>
          <p:nvPr>
            <p:extLst>
              <p:ext uri="{D42A27DB-BD31-4B8C-83A1-F6EECF244321}">
                <p14:modId xmlns:p14="http://schemas.microsoft.com/office/powerpoint/2010/main" val="989741081"/>
              </p:ext>
            </p:extLst>
          </p:nvPr>
        </p:nvGraphicFramePr>
        <p:xfrm>
          <a:off x="5796136" y="2396432"/>
          <a:ext cx="1822454" cy="4344936"/>
        </p:xfrm>
        <a:graphic>
          <a:graphicData uri="http://schemas.openxmlformats.org/drawingml/2006/table">
            <a:tbl>
              <a:tblPr>
                <a:tableStyleId>{2D5ABB26-0587-4C30-8999-92F81FD0307C}</a:tableStyleId>
              </a:tblPr>
              <a:tblGrid>
                <a:gridCol w="1822454"/>
              </a:tblGrid>
              <a:tr h="181039">
                <a:tc>
                  <a:txBody>
                    <a:bodyPr/>
                    <a:lstStyle/>
                    <a:p>
                      <a:pPr algn="l" fontAlgn="b"/>
                      <a:r>
                        <a:rPr lang="en-CA" sz="1000" u="none" strike="noStrike" dirty="0">
                          <a:effectLst/>
                        </a:rPr>
                        <a:t>The Good, the Bad and the Ugly</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A Bridge Too Far</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dirty="0">
                          <a:effectLst/>
                        </a:rPr>
                        <a:t>The </a:t>
                      </a:r>
                      <a:r>
                        <a:rPr lang="en-CA" sz="1000" u="none" strike="noStrike" dirty="0" smtClean="0">
                          <a:effectLst/>
                        </a:rPr>
                        <a:t>Godfather Series</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dirty="0">
                          <a:effectLst/>
                        </a:rPr>
                        <a:t>Lawrence of Arabia</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In the Heat of the Night</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The Matrix</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Kill Bill</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The Bridge on the River Kwai</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Doctor Zhivago</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Dr. Strangelove</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Apocalypse Now</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A Clockwork Orange</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Beaufort</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Forest Gump</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dirty="0">
                          <a:effectLst/>
                        </a:rPr>
                        <a:t>Letters from Iwo Jima</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dirty="0">
                          <a:effectLst/>
                        </a:rPr>
                        <a:t>Thomas Crown </a:t>
                      </a:r>
                      <a:r>
                        <a:rPr lang="en-CA" sz="1000" u="none" strike="noStrike" dirty="0" smtClean="0">
                          <a:effectLst/>
                        </a:rPr>
                        <a:t>Affair</a:t>
                      </a:r>
                      <a:r>
                        <a:rPr lang="en-CA" sz="1000" u="none" strike="noStrike" baseline="0" dirty="0" smtClean="0">
                          <a:effectLst/>
                        </a:rPr>
                        <a:t> (both)</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The Day of the Jackal</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dirty="0">
                          <a:effectLst/>
                        </a:rPr>
                        <a:t>Star Wars</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On Her Majesty's Secret Service</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Living Daylights</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Hurt Locker</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dirty="0" smtClean="0">
                          <a:effectLst/>
                        </a:rPr>
                        <a:t>The Alien Series</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a:effectLst/>
                        </a:rPr>
                        <a:t>Ghostbusters</a:t>
                      </a:r>
                      <a:endParaRPr lang="en-CA" sz="1000" b="0" i="0" u="none" strike="noStrike">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81039">
                <a:tc>
                  <a:txBody>
                    <a:bodyPr/>
                    <a:lstStyle/>
                    <a:p>
                      <a:pPr algn="l" fontAlgn="b"/>
                      <a:r>
                        <a:rPr lang="en-CA" sz="1000" u="none" strike="noStrike" dirty="0">
                          <a:effectLst/>
                        </a:rPr>
                        <a:t>The Bourne </a:t>
                      </a:r>
                      <a:r>
                        <a:rPr lang="en-CA" sz="1000" u="none" strike="noStrike" dirty="0" smtClean="0">
                          <a:effectLst/>
                        </a:rPr>
                        <a:t>Series</a:t>
                      </a:r>
                      <a:endParaRPr lang="en-CA" sz="1000" b="0" i="0" u="none" strike="noStrike" dirty="0">
                        <a:solidFill>
                          <a:srgbClr val="000000"/>
                        </a:solidFill>
                        <a:effectLst/>
                        <a:latin typeface="Calibri"/>
                      </a:endParaRPr>
                    </a:p>
                  </a:txBody>
                  <a:tcPr marL="9052" marR="9052" marT="905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bl>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1497022"/>
      </p:ext>
    </p:extLst>
  </p:cSld>
  <p:clrMapOvr>
    <a:masterClrMapping/>
  </p:clrMapOvr>
  <mc:AlternateContent xmlns:mc="http://schemas.openxmlformats.org/markup-compatibility/2006">
    <mc:Choice xmlns:p14="http://schemas.microsoft.com/office/powerpoint/2010/main" Requires="p14">
      <p:transition spd="slow" p14:dur="2000" advTm="35629"/>
    </mc:Choice>
    <mc:Fallback>
      <p:transition spd="slow" advTm="3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Arrays</a:t>
            </a:r>
            <a:endParaRPr lang="en-CA" dirty="0"/>
          </a:p>
        </p:txBody>
      </p:sp>
      <p:sp>
        <p:nvSpPr>
          <p:cNvPr id="3" name="Content Placeholder 2"/>
          <p:cNvSpPr>
            <a:spLocks noGrp="1"/>
          </p:cNvSpPr>
          <p:nvPr>
            <p:ph idx="1"/>
          </p:nvPr>
        </p:nvSpPr>
        <p:spPr/>
        <p:txBody>
          <a:bodyPr/>
          <a:lstStyle/>
          <a:p>
            <a:r>
              <a:rPr lang="en-CA" dirty="0" smtClean="0"/>
              <a:t>The logical approach is to use an approach similar to a mathematical sequence:</a:t>
            </a:r>
          </a:p>
          <a:p>
            <a:pPr marL="0" indent="0" algn="ctr">
              <a:buNone/>
            </a:pPr>
            <a:r>
              <a:rPr lang="en-CA" i="1" dirty="0" smtClean="0">
                <a:latin typeface="Times New Roman" panose="02020603050405020304" pitchFamily="18" charset="0"/>
                <a:cs typeface="Times New Roman" panose="02020603050405020304" pitchFamily="18" charset="0"/>
              </a:rPr>
              <a:t>a</a:t>
            </a:r>
            <a:r>
              <a:rPr lang="en-CA" baseline="-25000" dirty="0" smtClean="0">
                <a:latin typeface="Times New Roman" panose="02020603050405020304" pitchFamily="18" charset="0"/>
                <a:cs typeface="Times New Roman" panose="02020603050405020304" pitchFamily="18" charset="0"/>
              </a:rPr>
              <a:t>0</a:t>
            </a:r>
            <a:r>
              <a:rPr lang="en-CA" dirty="0" smtClean="0">
                <a:latin typeface="Times New Roman" panose="02020603050405020304" pitchFamily="18" charset="0"/>
                <a:cs typeface="Times New Roman" panose="02020603050405020304" pitchFamily="18" charset="0"/>
              </a:rPr>
              <a:t>, </a:t>
            </a:r>
            <a:r>
              <a:rPr lang="en-CA" i="1" dirty="0" smtClean="0">
                <a:latin typeface="Times New Roman" panose="02020603050405020304" pitchFamily="18" charset="0"/>
                <a:cs typeface="Times New Roman" panose="02020603050405020304" pitchFamily="18" charset="0"/>
              </a:rPr>
              <a:t>a</a:t>
            </a:r>
            <a:r>
              <a:rPr lang="en-CA" baseline="-25000" dirty="0" smtClean="0">
                <a:latin typeface="Times New Roman" panose="02020603050405020304" pitchFamily="18" charset="0"/>
                <a:cs typeface="Times New Roman" panose="02020603050405020304" pitchFamily="18" charset="0"/>
              </a:rPr>
              <a:t>1</a:t>
            </a:r>
            <a:r>
              <a:rPr lang="en-CA" dirty="0" smtClean="0">
                <a:latin typeface="Times New Roman" panose="02020603050405020304" pitchFamily="18" charset="0"/>
                <a:cs typeface="Times New Roman" panose="02020603050405020304" pitchFamily="18" charset="0"/>
              </a:rPr>
              <a:t>, </a:t>
            </a:r>
            <a:r>
              <a:rPr lang="en-CA" i="1" dirty="0" smtClean="0">
                <a:latin typeface="Times New Roman" panose="02020603050405020304" pitchFamily="18" charset="0"/>
                <a:cs typeface="Times New Roman" panose="02020603050405020304" pitchFamily="18" charset="0"/>
              </a:rPr>
              <a:t>a</a:t>
            </a:r>
            <a:r>
              <a:rPr lang="en-CA" baseline="-25000" dirty="0" smtClean="0">
                <a:latin typeface="Times New Roman" panose="02020603050405020304" pitchFamily="18" charset="0"/>
                <a:cs typeface="Times New Roman" panose="02020603050405020304" pitchFamily="18" charset="0"/>
              </a:rPr>
              <a:t>2</a:t>
            </a:r>
            <a:r>
              <a:rPr lang="en-CA" dirty="0" smtClean="0">
                <a:latin typeface="Times New Roman" panose="02020603050405020304" pitchFamily="18" charset="0"/>
                <a:cs typeface="Times New Roman" panose="02020603050405020304" pitchFamily="18" charset="0"/>
              </a:rPr>
              <a:t>, </a:t>
            </a:r>
            <a:r>
              <a:rPr lang="en-CA" i="1" dirty="0" smtClean="0">
                <a:latin typeface="Times New Roman" panose="02020603050405020304" pitchFamily="18" charset="0"/>
                <a:cs typeface="Times New Roman" panose="02020603050405020304" pitchFamily="18" charset="0"/>
              </a:rPr>
              <a:t>a</a:t>
            </a:r>
            <a:r>
              <a:rPr lang="en-CA" baseline="-25000" dirty="0" smtClean="0">
                <a:latin typeface="Times New Roman" panose="02020603050405020304" pitchFamily="18" charset="0"/>
                <a:cs typeface="Times New Roman" panose="02020603050405020304" pitchFamily="18" charset="0"/>
              </a:rPr>
              <a:t>3</a:t>
            </a:r>
            <a:r>
              <a:rPr lang="en-CA" dirty="0" smtClean="0">
                <a:latin typeface="Times New Roman" panose="02020603050405020304" pitchFamily="18" charset="0"/>
                <a:cs typeface="Times New Roman" panose="02020603050405020304" pitchFamily="18" charset="0"/>
              </a:rPr>
              <a:t>, </a:t>
            </a:r>
            <a:r>
              <a:rPr lang="en-CA" i="1" dirty="0" smtClean="0">
                <a:latin typeface="Times New Roman" panose="02020603050405020304" pitchFamily="18" charset="0"/>
                <a:cs typeface="Times New Roman" panose="02020603050405020304" pitchFamily="18" charset="0"/>
              </a:rPr>
              <a:t>a</a:t>
            </a:r>
            <a:r>
              <a:rPr lang="en-CA" baseline="-25000" dirty="0" smtClean="0">
                <a:latin typeface="Times New Roman" panose="02020603050405020304" pitchFamily="18" charset="0"/>
                <a:cs typeface="Times New Roman" panose="02020603050405020304" pitchFamily="18" charset="0"/>
              </a:rPr>
              <a:t>4</a:t>
            </a:r>
            <a:r>
              <a:rPr lang="en-CA" dirty="0" smtClean="0">
                <a:latin typeface="Times New Roman" panose="02020603050405020304" pitchFamily="18" charset="0"/>
                <a:cs typeface="Times New Roman" panose="02020603050405020304" pitchFamily="18" charset="0"/>
              </a:rPr>
              <a:t>, </a:t>
            </a:r>
            <a:r>
              <a:rPr lang="en-CA" i="1" dirty="0" smtClean="0">
                <a:latin typeface="Times New Roman" panose="02020603050405020304" pitchFamily="18" charset="0"/>
                <a:cs typeface="Times New Roman" panose="02020603050405020304" pitchFamily="18" charset="0"/>
              </a:rPr>
              <a:t>a</a:t>
            </a:r>
            <a:r>
              <a:rPr lang="en-CA" baseline="-25000" dirty="0" smtClean="0">
                <a:latin typeface="Times New Roman" panose="02020603050405020304" pitchFamily="18" charset="0"/>
                <a:cs typeface="Times New Roman" panose="02020603050405020304" pitchFamily="18" charset="0"/>
              </a:rPr>
              <a:t>5</a:t>
            </a:r>
            <a:r>
              <a:rPr lang="en-CA" dirty="0" smtClean="0">
                <a:latin typeface="Times New Roman" panose="02020603050405020304" pitchFamily="18" charset="0"/>
                <a:cs typeface="Times New Roman" panose="02020603050405020304" pitchFamily="18" charset="0"/>
              </a:rPr>
              <a:t>, …, </a:t>
            </a:r>
            <a:r>
              <a:rPr lang="en-CA" i="1" dirty="0" smtClean="0">
                <a:latin typeface="Times New Roman" panose="02020603050405020304" pitchFamily="18" charset="0"/>
                <a:cs typeface="Times New Roman" panose="02020603050405020304" pitchFamily="18" charset="0"/>
              </a:rPr>
              <a:t>a</a:t>
            </a:r>
            <a:r>
              <a:rPr lang="en-CA" i="1" baseline="-25000" dirty="0" smtClean="0">
                <a:latin typeface="Times New Roman" panose="02020603050405020304" pitchFamily="18" charset="0"/>
                <a:cs typeface="Times New Roman" panose="02020603050405020304" pitchFamily="18" charset="0"/>
              </a:rPr>
              <a:t>n</a:t>
            </a:r>
            <a:r>
              <a:rPr lang="en-CA" baseline="-25000" dirty="0" smtClean="0">
                <a:latin typeface="Times New Roman" panose="02020603050405020304" pitchFamily="18" charset="0"/>
                <a:cs typeface="Times New Roman" panose="02020603050405020304" pitchFamily="18" charset="0"/>
              </a:rPr>
              <a:t> – 1</a:t>
            </a:r>
            <a:endParaRPr lang="en-CA" dirty="0" smtClean="0"/>
          </a:p>
          <a:p>
            <a:pPr algn="l"/>
            <a:endParaRPr lang="en-CA" dirty="0" smtClean="0"/>
          </a:p>
          <a:p>
            <a:pPr algn="l"/>
            <a:r>
              <a:rPr lang="en-CA" dirty="0" smtClean="0"/>
              <a:t>Each entry in this sequence of </a:t>
            </a:r>
            <a:r>
              <a:rPr lang="en-CA" i="1" dirty="0" smtClean="0">
                <a:latin typeface="Times New Roman" panose="02020603050405020304" pitchFamily="18" charset="0"/>
                <a:cs typeface="Times New Roman" panose="02020603050405020304" pitchFamily="18" charset="0"/>
              </a:rPr>
              <a:t>n</a:t>
            </a:r>
            <a:r>
              <a:rPr lang="en-CA" dirty="0" smtClean="0"/>
              <a:t> items can take on a different value</a:t>
            </a:r>
          </a:p>
          <a:p>
            <a:pPr lvl="1" algn="l"/>
            <a:r>
              <a:rPr lang="en-CA" dirty="0" smtClean="0"/>
              <a:t>The first could be the most recent voltage </a:t>
            </a:r>
            <a:r>
              <a:rPr lang="en-CA" dirty="0" smtClean="0"/>
              <a:t>reading,</a:t>
            </a:r>
          </a:p>
          <a:p>
            <a:pPr marL="457200" lvl="1" indent="0" algn="l">
              <a:buNone/>
            </a:pPr>
            <a:r>
              <a:rPr lang="en-CA" dirty="0"/>
              <a:t>	</a:t>
            </a:r>
            <a:r>
              <a:rPr lang="en-CA" dirty="0" smtClean="0"/>
              <a:t>the </a:t>
            </a:r>
            <a:r>
              <a:rPr lang="en-CA" dirty="0" smtClean="0"/>
              <a:t>next the next-most recent reading, and so on</a:t>
            </a:r>
          </a:p>
          <a:p>
            <a:pPr lvl="1" algn="l"/>
            <a:r>
              <a:rPr lang="en-CA" dirty="0" smtClean="0"/>
              <a:t>The wiring in a circuit may have </a:t>
            </a:r>
            <a:r>
              <a:rPr lang="en-CA" i="1" dirty="0" smtClean="0">
                <a:latin typeface="Times New Roman" panose="02020603050405020304" pitchFamily="18" charset="0"/>
                <a:cs typeface="Times New Roman" panose="02020603050405020304" pitchFamily="18" charset="0"/>
              </a:rPr>
              <a:t>n</a:t>
            </a:r>
            <a:r>
              <a:rPr lang="en-CA" i="1" dirty="0" smtClean="0"/>
              <a:t> </a:t>
            </a:r>
            <a:r>
              <a:rPr lang="en-CA" dirty="0" smtClean="0"/>
              <a:t>nodes labeled </a:t>
            </a:r>
            <a:r>
              <a:rPr lang="en-CA" dirty="0" smtClean="0">
                <a:latin typeface="Times New Roman" panose="02020603050405020304" pitchFamily="18" charset="0"/>
                <a:cs typeface="Times New Roman" panose="02020603050405020304" pitchFamily="18" charset="0"/>
              </a:rPr>
              <a:t>0</a:t>
            </a:r>
            <a:r>
              <a:rPr lang="en-CA" dirty="0" smtClean="0"/>
              <a:t> through </a:t>
            </a:r>
            <a:r>
              <a:rPr lang="en-CA" i="1" dirty="0" smtClean="0">
                <a:latin typeface="Times New Roman" panose="02020603050405020304" pitchFamily="18" charset="0"/>
                <a:cs typeface="Times New Roman" panose="02020603050405020304" pitchFamily="18" charset="0"/>
              </a:rPr>
              <a:t>n</a:t>
            </a:r>
            <a:r>
              <a:rPr lang="en-CA" dirty="0" smtClean="0">
                <a:latin typeface="Times New Roman" panose="02020603050405020304" pitchFamily="18" charset="0"/>
                <a:cs typeface="Times New Roman" panose="02020603050405020304" pitchFamily="18" charset="0"/>
              </a:rPr>
              <a:t> – 1</a:t>
            </a:r>
            <a:r>
              <a:rPr lang="en-CA" dirty="0" smtClean="0"/>
              <a:t> </a:t>
            </a:r>
          </a:p>
          <a:p>
            <a:pPr lvl="2" algn="l"/>
            <a:r>
              <a:rPr lang="en-CA" dirty="0" smtClean="0"/>
              <a:t>Nodal analysis allows you to find the voltages  at each of the nodes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6713994"/>
      </p:ext>
    </p:extLst>
  </p:cSld>
  <p:clrMapOvr>
    <a:masterClrMapping/>
  </p:clrMapOvr>
  <mc:AlternateContent xmlns:mc="http://schemas.openxmlformats.org/markup-compatibility/2006">
    <mc:Choice xmlns:p14="http://schemas.microsoft.com/office/powerpoint/2010/main" Requires="p14">
      <p:transition spd="slow" p14:dur="2000" advTm="64735"/>
    </mc:Choice>
    <mc:Fallback>
      <p:transition spd="slow" advTm="6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Arrays</a:t>
            </a:r>
            <a:endParaRPr lang="en-CA" dirty="0"/>
          </a:p>
        </p:txBody>
      </p:sp>
      <p:sp>
        <p:nvSpPr>
          <p:cNvPr id="3" name="Content Placeholder 2"/>
          <p:cNvSpPr>
            <a:spLocks noGrp="1"/>
          </p:cNvSpPr>
          <p:nvPr>
            <p:ph idx="1"/>
          </p:nvPr>
        </p:nvSpPr>
        <p:spPr/>
        <p:txBody>
          <a:bodyPr/>
          <a:lstStyle/>
          <a:p>
            <a:r>
              <a:rPr lang="en-CA" dirty="0" smtClean="0"/>
              <a:t>We will now look at:</a:t>
            </a:r>
          </a:p>
          <a:p>
            <a:pPr lvl="1"/>
            <a:r>
              <a:rPr lang="en-CA" dirty="0" smtClean="0"/>
              <a:t>Array declarations</a:t>
            </a:r>
          </a:p>
          <a:p>
            <a:pPr lvl="1"/>
            <a:r>
              <a:rPr lang="en-CA" dirty="0" smtClean="0"/>
              <a:t>Initializing </a:t>
            </a:r>
            <a:r>
              <a:rPr lang="en-CA" dirty="0" smtClean="0"/>
              <a:t>arrays</a:t>
            </a:r>
          </a:p>
          <a:p>
            <a:pPr lvl="1"/>
            <a:r>
              <a:rPr lang="en-CA" dirty="0" smtClean="0"/>
              <a:t>Accessing array entries</a:t>
            </a:r>
          </a:p>
          <a:p>
            <a:pPr lvl="1"/>
            <a:r>
              <a:rPr lang="en-CA" dirty="0" smtClean="0"/>
              <a:t>Assigning to array entries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6972009"/>
      </p:ext>
    </p:extLst>
  </p:cSld>
  <p:clrMapOvr>
    <a:masterClrMapping/>
  </p:clrMapOvr>
  <mc:AlternateContent xmlns:mc="http://schemas.openxmlformats.org/markup-compatibility/2006">
    <mc:Choice xmlns:p14="http://schemas.microsoft.com/office/powerpoint/2010/main" Requires="p14">
      <p:transition spd="slow" p14:dur="2000" advTm="21951"/>
    </mc:Choice>
    <mc:Fallback>
      <p:transition spd="slow" advTm="21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6"/>
</p:tagLst>
</file>

<file path=ppt/tags/tag10.xml><?xml version="1.0" encoding="utf-8"?>
<p:tagLst xmlns:a="http://schemas.openxmlformats.org/drawingml/2006/main" xmlns:r="http://schemas.openxmlformats.org/officeDocument/2006/relationships" xmlns:p="http://schemas.openxmlformats.org/presentationml/2006/main">
  <p:tag name="TIMING" val="|16.2|11.4"/>
</p:tagLst>
</file>

<file path=ppt/tags/tag11.xml><?xml version="1.0" encoding="utf-8"?>
<p:tagLst xmlns:a="http://schemas.openxmlformats.org/drawingml/2006/main" xmlns:r="http://schemas.openxmlformats.org/officeDocument/2006/relationships" xmlns:p="http://schemas.openxmlformats.org/presentationml/2006/main">
  <p:tag name="TIMING" val="|6.7|15.6"/>
</p:tagLst>
</file>

<file path=ppt/tags/tag12.xml><?xml version="1.0" encoding="utf-8"?>
<p:tagLst xmlns:a="http://schemas.openxmlformats.org/drawingml/2006/main" xmlns:r="http://schemas.openxmlformats.org/officeDocument/2006/relationships" xmlns:p="http://schemas.openxmlformats.org/presentationml/2006/main">
  <p:tag name="TIMING" val="|6.8|5.7"/>
</p:tagLst>
</file>

<file path=ppt/tags/tag13.xml><?xml version="1.0" encoding="utf-8"?>
<p:tagLst xmlns:a="http://schemas.openxmlformats.org/drawingml/2006/main" xmlns:r="http://schemas.openxmlformats.org/officeDocument/2006/relationships" xmlns:p="http://schemas.openxmlformats.org/presentationml/2006/main">
  <p:tag name="TIMING" val="|7.6|24.4|8.9"/>
</p:tagLst>
</file>

<file path=ppt/tags/tag14.xml><?xml version="1.0" encoding="utf-8"?>
<p:tagLst xmlns:a="http://schemas.openxmlformats.org/drawingml/2006/main" xmlns:r="http://schemas.openxmlformats.org/officeDocument/2006/relationships" xmlns:p="http://schemas.openxmlformats.org/presentationml/2006/main">
  <p:tag name="TIMING" val="|29|11.6|10.6|15.7|12.2|5.1"/>
</p:tagLst>
</file>

<file path=ppt/tags/tag15.xml><?xml version="1.0" encoding="utf-8"?>
<p:tagLst xmlns:a="http://schemas.openxmlformats.org/drawingml/2006/main" xmlns:r="http://schemas.openxmlformats.org/officeDocument/2006/relationships" xmlns:p="http://schemas.openxmlformats.org/presentationml/2006/main">
  <p:tag name="TIMING" val="|16.7|7.8|13.6"/>
</p:tagLst>
</file>

<file path=ppt/tags/tag16.xml><?xml version="1.0" encoding="utf-8"?>
<p:tagLst xmlns:a="http://schemas.openxmlformats.org/drawingml/2006/main" xmlns:r="http://schemas.openxmlformats.org/officeDocument/2006/relationships" xmlns:p="http://schemas.openxmlformats.org/presentationml/2006/main">
  <p:tag name="TIMING" val="|37.4|34.8|27.4|28.6"/>
</p:tagLst>
</file>

<file path=ppt/tags/tag17.xml><?xml version="1.0" encoding="utf-8"?>
<p:tagLst xmlns:a="http://schemas.openxmlformats.org/drawingml/2006/main" xmlns:r="http://schemas.openxmlformats.org/officeDocument/2006/relationships" xmlns:p="http://schemas.openxmlformats.org/presentationml/2006/main">
  <p:tag name="TIMING" val="|62.2|11|22.6|19"/>
</p:tagLst>
</file>

<file path=ppt/tags/tag18.xml><?xml version="1.0" encoding="utf-8"?>
<p:tagLst xmlns:a="http://schemas.openxmlformats.org/drawingml/2006/main" xmlns:r="http://schemas.openxmlformats.org/officeDocument/2006/relationships" xmlns:p="http://schemas.openxmlformats.org/presentationml/2006/main">
  <p:tag name="TIMING" val="|13|16.5|57.9"/>
</p:tagLst>
</file>

<file path=ppt/tags/tag19.xml><?xml version="1.0" encoding="utf-8"?>
<p:tagLst xmlns:a="http://schemas.openxmlformats.org/drawingml/2006/main" xmlns:r="http://schemas.openxmlformats.org/officeDocument/2006/relationships" xmlns:p="http://schemas.openxmlformats.org/presentationml/2006/main">
  <p:tag name="TIMING" val="|28|33.7|37|86.7"/>
</p:tagLst>
</file>

<file path=ppt/tags/tag2.xml><?xml version="1.0" encoding="utf-8"?>
<p:tagLst xmlns:a="http://schemas.openxmlformats.org/drawingml/2006/main" xmlns:r="http://schemas.openxmlformats.org/officeDocument/2006/relationships" xmlns:p="http://schemas.openxmlformats.org/presentationml/2006/main">
  <p:tag name="TIMING" val="|18.3"/>
</p:tagLst>
</file>

<file path=ppt/tags/tag20.xml><?xml version="1.0" encoding="utf-8"?>
<p:tagLst xmlns:a="http://schemas.openxmlformats.org/drawingml/2006/main" xmlns:r="http://schemas.openxmlformats.org/officeDocument/2006/relationships" xmlns:p="http://schemas.openxmlformats.org/presentationml/2006/main">
  <p:tag name="TIMING" val="|27.5|17"/>
</p:tagLst>
</file>

<file path=ppt/tags/tag21.xml><?xml version="1.0" encoding="utf-8"?>
<p:tagLst xmlns:a="http://schemas.openxmlformats.org/drawingml/2006/main" xmlns:r="http://schemas.openxmlformats.org/officeDocument/2006/relationships" xmlns:p="http://schemas.openxmlformats.org/presentationml/2006/main">
  <p:tag name="TIMING" val="|19.5|15.9|24.8"/>
</p:tagLst>
</file>

<file path=ppt/tags/tag3.xml><?xml version="1.0" encoding="utf-8"?>
<p:tagLst xmlns:a="http://schemas.openxmlformats.org/drawingml/2006/main" xmlns:r="http://schemas.openxmlformats.org/officeDocument/2006/relationships" xmlns:p="http://schemas.openxmlformats.org/presentationml/2006/main">
  <p:tag name="TIMING" val="|14.2|7.9"/>
</p:tagLst>
</file>

<file path=ppt/tags/tag4.xml><?xml version="1.0" encoding="utf-8"?>
<p:tagLst xmlns:a="http://schemas.openxmlformats.org/drawingml/2006/main" xmlns:r="http://schemas.openxmlformats.org/officeDocument/2006/relationships" xmlns:p="http://schemas.openxmlformats.org/presentationml/2006/main">
  <p:tag name="TIMING" val="|19.1|9|12.9"/>
</p:tagLst>
</file>

<file path=ppt/tags/tag5.xml><?xml version="1.0" encoding="utf-8"?>
<p:tagLst xmlns:a="http://schemas.openxmlformats.org/drawingml/2006/main" xmlns:r="http://schemas.openxmlformats.org/officeDocument/2006/relationships" xmlns:p="http://schemas.openxmlformats.org/presentationml/2006/main">
  <p:tag name="TIMING" val="|30.2|10.5|11.2"/>
</p:tagLst>
</file>

<file path=ppt/tags/tag6.xml><?xml version="1.0" encoding="utf-8"?>
<p:tagLst xmlns:a="http://schemas.openxmlformats.org/drawingml/2006/main" xmlns:r="http://schemas.openxmlformats.org/officeDocument/2006/relationships" xmlns:p="http://schemas.openxmlformats.org/presentationml/2006/main">
  <p:tag name="TIMING" val="|10.9|47"/>
</p:tagLst>
</file>

<file path=ppt/tags/tag7.xml><?xml version="1.0" encoding="utf-8"?>
<p:tagLst xmlns:a="http://schemas.openxmlformats.org/drawingml/2006/main" xmlns:r="http://schemas.openxmlformats.org/officeDocument/2006/relationships" xmlns:p="http://schemas.openxmlformats.org/presentationml/2006/main">
  <p:tag name="TIMING" val="|12.9|21|6.3"/>
</p:tagLst>
</file>

<file path=ppt/tags/tag8.xml><?xml version="1.0" encoding="utf-8"?>
<p:tagLst xmlns:a="http://schemas.openxmlformats.org/drawingml/2006/main" xmlns:r="http://schemas.openxmlformats.org/officeDocument/2006/relationships" xmlns:p="http://schemas.openxmlformats.org/presentationml/2006/main">
  <p:tag name="TIMING" val="|12.1|12.1|6.7|4.4|7.1"/>
</p:tagLst>
</file>

<file path=ppt/tags/tag9.xml><?xml version="1.0" encoding="utf-8"?>
<p:tagLst xmlns:a="http://schemas.openxmlformats.org/drawingml/2006/main" xmlns:r="http://schemas.openxmlformats.org/officeDocument/2006/relationships" xmlns:p="http://schemas.openxmlformats.org/presentationml/2006/main">
  <p:tag name="TIMING" val="|7.1|18.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71200</TotalTime>
  <Words>1793</Words>
  <Application>Microsoft Office PowerPoint</Application>
  <PresentationFormat>On-screen Show (4:3)</PresentationFormat>
  <Paragraphs>458</Paragraphs>
  <Slides>31</Slides>
  <Notes>0</Notes>
  <HiddenSlides>0</HiddenSlides>
  <MMClips>31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Custom Design</vt:lpstr>
      <vt:lpstr>MathType 6.0 Equation</vt:lpstr>
      <vt:lpstr>Arrays</vt:lpstr>
      <vt:lpstr>Outline</vt:lpstr>
      <vt:lpstr>Limitations of primitive data types</vt:lpstr>
      <vt:lpstr>Limitations of primitive data types</vt:lpstr>
      <vt:lpstr>Limitations of primitive data types</vt:lpstr>
      <vt:lpstr>Limitations of primitive data types</vt:lpstr>
      <vt:lpstr>Limitations of primitive data types</vt:lpstr>
      <vt:lpstr>Arrays</vt:lpstr>
      <vt:lpstr>Arrays</vt:lpstr>
      <vt:lpstr>Array declarations</vt:lpstr>
      <vt:lpstr>Array entries</vt:lpstr>
      <vt:lpstr>Array initialization</vt:lpstr>
      <vt:lpstr>Array initialization</vt:lpstr>
      <vt:lpstr>Array initialization</vt:lpstr>
      <vt:lpstr>Array initialization</vt:lpstr>
      <vt:lpstr>Array initialization</vt:lpstr>
      <vt:lpstr>Array initialization</vt:lpstr>
      <vt:lpstr>Initial capacity</vt:lpstr>
      <vt:lpstr>Array properties</vt:lpstr>
      <vt:lpstr>Applications</vt:lpstr>
      <vt:lpstr>Applications</vt:lpstr>
      <vt:lpstr>Applications</vt:lpstr>
      <vt:lpstr>Applications</vt:lpstr>
      <vt:lpstr>Applications</vt:lpstr>
      <vt:lpstr>Implementation of arrays</vt:lpstr>
      <vt:lpstr>Exceeding array bounds</vt:lpstr>
      <vt:lpstr>Exceeding array bounds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1300</cp:revision>
  <dcterms:created xsi:type="dcterms:W3CDTF">2009-09-11T23:00:44Z</dcterms:created>
  <dcterms:modified xsi:type="dcterms:W3CDTF">2020-08-08T21:12:20Z</dcterms:modified>
</cp:coreProperties>
</file>